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349" r:id="rId6"/>
    <p:sldId id="282" r:id="rId7"/>
    <p:sldId id="301" r:id="rId8"/>
    <p:sldId id="299" r:id="rId9"/>
    <p:sldId id="300" r:id="rId10"/>
    <p:sldId id="305" r:id="rId11"/>
    <p:sldId id="258" r:id="rId12"/>
    <p:sldId id="259" r:id="rId13"/>
    <p:sldId id="269" r:id="rId14"/>
    <p:sldId id="260" r:id="rId15"/>
    <p:sldId id="261" r:id="rId16"/>
    <p:sldId id="270" r:id="rId17"/>
    <p:sldId id="271" r:id="rId18"/>
    <p:sldId id="262" r:id="rId19"/>
    <p:sldId id="268" r:id="rId20"/>
    <p:sldId id="272" r:id="rId21"/>
    <p:sldId id="263" r:id="rId22"/>
    <p:sldId id="264" r:id="rId23"/>
    <p:sldId id="265" r:id="rId24"/>
    <p:sldId id="266" r:id="rId25"/>
    <p:sldId id="267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6" r:id="rId43"/>
    <p:sldId id="307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308" r:id="rId53"/>
    <p:sldId id="309" r:id="rId54"/>
    <p:sldId id="303" r:id="rId55"/>
    <p:sldId id="310" r:id="rId56"/>
    <p:sldId id="311" r:id="rId57"/>
    <p:sldId id="304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40" r:id="rId75"/>
    <p:sldId id="341" r:id="rId76"/>
    <p:sldId id="328" r:id="rId77"/>
    <p:sldId id="331" r:id="rId78"/>
    <p:sldId id="329" r:id="rId79"/>
    <p:sldId id="330" r:id="rId80"/>
    <p:sldId id="332" r:id="rId81"/>
    <p:sldId id="333" r:id="rId82"/>
    <p:sldId id="334" r:id="rId83"/>
    <p:sldId id="367" r:id="rId84"/>
    <p:sldId id="335" r:id="rId85"/>
    <p:sldId id="336" r:id="rId86"/>
    <p:sldId id="343" r:id="rId87"/>
    <p:sldId id="366" r:id="rId88"/>
    <p:sldId id="337" r:id="rId89"/>
    <p:sldId id="338" r:id="rId90"/>
    <p:sldId id="342" r:id="rId91"/>
    <p:sldId id="344" r:id="rId92"/>
    <p:sldId id="345" r:id="rId93"/>
    <p:sldId id="346" r:id="rId94"/>
    <p:sldId id="347" r:id="rId95"/>
    <p:sldId id="348" r:id="rId96"/>
    <p:sldId id="350" r:id="rId97"/>
    <p:sldId id="351" r:id="rId98"/>
    <p:sldId id="352" r:id="rId99"/>
    <p:sldId id="353" r:id="rId100"/>
    <p:sldId id="354" r:id="rId101"/>
    <p:sldId id="363" r:id="rId102"/>
    <p:sldId id="364" r:id="rId103"/>
    <p:sldId id="359" r:id="rId104"/>
    <p:sldId id="355" r:id="rId105"/>
    <p:sldId id="356" r:id="rId106"/>
    <p:sldId id="357" r:id="rId107"/>
    <p:sldId id="358" r:id="rId108"/>
    <p:sldId id="360" r:id="rId109"/>
    <p:sldId id="361" r:id="rId110"/>
    <p:sldId id="362" r:id="rId111"/>
    <p:sldId id="365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kuteczneraporty.pl/wp-content/uploads/2011/01/Gantt-krok1.png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PLANOWANIE HARMONOGRAMU I ZASOBÓW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ZARZĄDZANIE CZASEM I ZASOBAMI W PROJEKCIE</a:t>
            </a:r>
          </a:p>
        </p:txBody>
      </p:sp>
    </p:spTree>
    <p:extLst>
      <p:ext uri="{BB962C8B-B14F-4D97-AF65-F5344CB8AC3E}">
        <p14:creationId xmlns:p14="http://schemas.microsoft.com/office/powerpoint/2010/main" val="322517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546735" cy="2456442"/>
          </a:xfrm>
        </p:spPr>
        <p:txBody>
          <a:bodyPr/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MACIERZ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Eisenhower’a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40166" y="273269"/>
            <a:ext cx="7346731" cy="6584731"/>
          </a:xfrm>
        </p:spPr>
        <p:txBody>
          <a:bodyPr>
            <a:normAutofit lnSpcReduction="10000"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jedna z popularnych koncepcji świadomego zarządzania sobą w czasie.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Służy do analizy i oceny własnych działań w kontekście produktywności.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Jest to również narzędzie do planowania i ustalania priorytetów, z punktu widzenia ich ważności i pilności.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Umożliwia podejmowanie lepszych i trafniejszych wyborów oraz decyzji co do podejmowanych aktywności.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Matrycy używa się również do wyznaczania priorytetów pracy zespołu lub zadań w ramach realizacji większych projektów biznesowych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3101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6" y="0"/>
            <a:ext cx="10255548" cy="6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913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Przykład: </a:t>
            </a:r>
            <a:r>
              <a:rPr lang="pl-PL" dirty="0"/>
              <a:t>projekt budowy strony internetowej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512465"/>
              </p:ext>
            </p:extLst>
          </p:nvPr>
        </p:nvGraphicFramePr>
        <p:xfrm>
          <a:off x="4540468" y="88062"/>
          <a:ext cx="7651530" cy="6547595"/>
        </p:xfrm>
        <a:graphic>
          <a:graphicData uri="http://schemas.openxmlformats.org/drawingml/2006/table">
            <a:tbl>
              <a:tblPr/>
              <a:tblGrid>
                <a:gridCol w="1275255">
                  <a:extLst>
                    <a:ext uri="{9D8B030D-6E8A-4147-A177-3AD203B41FA5}">
                      <a16:colId xmlns:a16="http://schemas.microsoft.com/office/drawing/2014/main" val="1867627573"/>
                    </a:ext>
                  </a:extLst>
                </a:gridCol>
                <a:gridCol w="1477962">
                  <a:extLst>
                    <a:ext uri="{9D8B030D-6E8A-4147-A177-3AD203B41FA5}">
                      <a16:colId xmlns:a16="http://schemas.microsoft.com/office/drawing/2014/main" val="2455180676"/>
                    </a:ext>
                  </a:extLst>
                </a:gridCol>
                <a:gridCol w="1072548">
                  <a:extLst>
                    <a:ext uri="{9D8B030D-6E8A-4147-A177-3AD203B41FA5}">
                      <a16:colId xmlns:a16="http://schemas.microsoft.com/office/drawing/2014/main" val="1804880288"/>
                    </a:ext>
                  </a:extLst>
                </a:gridCol>
                <a:gridCol w="1487772">
                  <a:extLst>
                    <a:ext uri="{9D8B030D-6E8A-4147-A177-3AD203B41FA5}">
                      <a16:colId xmlns:a16="http://schemas.microsoft.com/office/drawing/2014/main" val="4037563673"/>
                    </a:ext>
                  </a:extLst>
                </a:gridCol>
                <a:gridCol w="839096">
                  <a:extLst>
                    <a:ext uri="{9D8B030D-6E8A-4147-A177-3AD203B41FA5}">
                      <a16:colId xmlns:a16="http://schemas.microsoft.com/office/drawing/2014/main" val="3390068821"/>
                    </a:ext>
                  </a:extLst>
                </a:gridCol>
                <a:gridCol w="1498897">
                  <a:extLst>
                    <a:ext uri="{9D8B030D-6E8A-4147-A177-3AD203B41FA5}">
                      <a16:colId xmlns:a16="http://schemas.microsoft.com/office/drawing/2014/main" val="533190836"/>
                    </a:ext>
                  </a:extLst>
                </a:gridCol>
              </a:tblGrid>
              <a:tr h="691169">
                <a:tc>
                  <a:txBody>
                    <a:bodyPr/>
                    <a:lstStyle/>
                    <a:p>
                      <a:r>
                        <a:rPr lang="pl-PL" sz="1800" dirty="0"/>
                        <a:t>ID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Zadanie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Czas trwania (dni)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Wymagane zasoby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Ilość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Osoby przypisane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183480"/>
                  </a:ext>
                </a:extLst>
              </a:tr>
              <a:tr h="898521">
                <a:tc>
                  <a:txBody>
                    <a:bodyPr/>
                    <a:lstStyle/>
                    <a:p>
                      <a:r>
                        <a:rPr lang="pl-PL" sz="180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Zbieranie wymagań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2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Analityk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Anna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83537"/>
                  </a:ext>
                </a:extLst>
              </a:tr>
              <a:tr h="691169">
                <a:tc>
                  <a:txBody>
                    <a:bodyPr/>
                    <a:lstStyle/>
                    <a:p>
                      <a:r>
                        <a:rPr lang="pl-PL" sz="1800"/>
                        <a:t>2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Projekt graficzny UI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3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Grafik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Marek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52681"/>
                  </a:ext>
                </a:extLst>
              </a:tr>
              <a:tr h="898521">
                <a:tc>
                  <a:txBody>
                    <a:bodyPr/>
                    <a:lstStyle/>
                    <a:p>
                      <a:r>
                        <a:rPr lang="pl-PL" sz="1800"/>
                        <a:t>3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Front-end (HTML/CSS/JS)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5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Programista FE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Kasia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80499"/>
                  </a:ext>
                </a:extLst>
              </a:tr>
              <a:tr h="898521">
                <a:tc>
                  <a:txBody>
                    <a:bodyPr/>
                    <a:lstStyle/>
                    <a:p>
                      <a:r>
                        <a:rPr lang="pl-PL" sz="1800"/>
                        <a:t>4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Back-end (baza, API)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6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Programista BE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Tomek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407079"/>
                  </a:ext>
                </a:extLst>
              </a:tr>
              <a:tr h="483818">
                <a:tc>
                  <a:txBody>
                    <a:bodyPr/>
                    <a:lstStyle/>
                    <a:p>
                      <a:r>
                        <a:rPr lang="pl-PL" sz="1800"/>
                        <a:t>5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Testowanie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3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Tester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Ola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304683"/>
                  </a:ext>
                </a:extLst>
              </a:tr>
              <a:tr h="483818">
                <a:tc>
                  <a:txBody>
                    <a:bodyPr/>
                    <a:lstStyle/>
                    <a:p>
                      <a:r>
                        <a:rPr lang="pl-PL" sz="1800"/>
                        <a:t>6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Wdrożenie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2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DevOps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Piotr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080149"/>
                  </a:ext>
                </a:extLst>
              </a:tr>
              <a:tr h="1313221">
                <a:tc>
                  <a:txBody>
                    <a:bodyPr/>
                    <a:lstStyle/>
                    <a:p>
                      <a:r>
                        <a:rPr lang="pl-PL" sz="1800"/>
                        <a:t>7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Ustalenie domeny i hostingu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1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Analityk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0.5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Anna </a:t>
                      </a:r>
                      <a:r>
                        <a:rPr lang="pl-PL" sz="1800" i="1" dirty="0"/>
                        <a:t>(</a:t>
                      </a:r>
                      <a:r>
                        <a:rPr lang="pl-PL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częściowo)</a:t>
                      </a:r>
                    </a:p>
                  </a:txBody>
                  <a:tcPr marL="57046" marR="57046" marT="28523" marB="285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976191"/>
                  </a:ext>
                </a:extLst>
              </a:tr>
            </a:tbl>
          </a:graphicData>
        </a:graphic>
      </p:graphicFrame>
      <p:sp>
        <p:nvSpPr>
          <p:cNvPr id="5" name="Prostokąt 4"/>
          <p:cNvSpPr/>
          <p:nvPr/>
        </p:nvSpPr>
        <p:spPr>
          <a:xfrm>
            <a:off x="139766" y="232193"/>
            <a:ext cx="4489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Analiza planowania zasobów w projekcie</a:t>
            </a:r>
          </a:p>
        </p:txBody>
      </p:sp>
    </p:spTree>
    <p:extLst>
      <p:ext uri="{BB962C8B-B14F-4D97-AF65-F5344CB8AC3E}">
        <p14:creationId xmlns:p14="http://schemas.microsoft.com/office/powerpoint/2010/main" val="2937988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KROK 1 Planowanie kalendarza zasobów </a:t>
            </a:r>
            <a:r>
              <a:rPr lang="pl-PL" i="1" dirty="0"/>
              <a:t>(fragment)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91459"/>
              </p:ext>
            </p:extLst>
          </p:nvPr>
        </p:nvGraphicFramePr>
        <p:xfrm>
          <a:off x="4666590" y="189183"/>
          <a:ext cx="7336224" cy="6558460"/>
        </p:xfrm>
        <a:graphic>
          <a:graphicData uri="http://schemas.openxmlformats.org/drawingml/2006/table">
            <a:tbl>
              <a:tblPr/>
              <a:tblGrid>
                <a:gridCol w="1048032">
                  <a:extLst>
                    <a:ext uri="{9D8B030D-6E8A-4147-A177-3AD203B41FA5}">
                      <a16:colId xmlns:a16="http://schemas.microsoft.com/office/drawing/2014/main" val="2840814605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247321516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1001875260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3490520818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2406191784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1839855251"/>
                    </a:ext>
                  </a:extLst>
                </a:gridCol>
                <a:gridCol w="1048032">
                  <a:extLst>
                    <a:ext uri="{9D8B030D-6E8A-4147-A177-3AD203B41FA5}">
                      <a16:colId xmlns:a16="http://schemas.microsoft.com/office/drawing/2014/main" val="2728864498"/>
                    </a:ext>
                  </a:extLst>
                </a:gridCol>
              </a:tblGrid>
              <a:tr h="632496">
                <a:tc>
                  <a:txBody>
                    <a:bodyPr/>
                    <a:lstStyle/>
                    <a:p>
                      <a:r>
                        <a:rPr lang="pl-PL" sz="1400" dirty="0"/>
                        <a:t>Dzień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Anna (Analityk)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Marek (Grafik)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Kasia (FE)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Tomek (BE)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Ola (Tester)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Piotr (DevOps)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650481"/>
                  </a:ext>
                </a:extLst>
              </a:tr>
              <a:tr h="632496">
                <a:tc>
                  <a:txBody>
                    <a:bodyPr/>
                    <a:lstStyle/>
                    <a:p>
                      <a:r>
                        <a:rPr lang="pl-PL" sz="1400"/>
                        <a:t>1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Zbieranie wymagań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81164"/>
                  </a:ext>
                </a:extLst>
              </a:tr>
              <a:tr h="632496">
                <a:tc>
                  <a:txBody>
                    <a:bodyPr/>
                    <a:lstStyle/>
                    <a:p>
                      <a:r>
                        <a:rPr lang="pl-PL" sz="1400"/>
                        <a:t>2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Zbieranie wymagań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995113"/>
                  </a:ext>
                </a:extLst>
              </a:tr>
              <a:tr h="486047">
                <a:tc>
                  <a:txBody>
                    <a:bodyPr/>
                    <a:lstStyle/>
                    <a:p>
                      <a:r>
                        <a:rPr lang="pl-PL" sz="1400"/>
                        <a:t>3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UI projekt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095954"/>
                  </a:ext>
                </a:extLst>
              </a:tr>
              <a:tr h="486047">
                <a:tc>
                  <a:txBody>
                    <a:bodyPr/>
                    <a:lstStyle/>
                    <a:p>
                      <a:r>
                        <a:rPr lang="pl-PL" sz="1400"/>
                        <a:t>4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UI projekt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957255"/>
                  </a:ext>
                </a:extLst>
              </a:tr>
              <a:tr h="632496">
                <a:tc>
                  <a:txBody>
                    <a:bodyPr/>
                    <a:lstStyle/>
                    <a:p>
                      <a:r>
                        <a:rPr lang="pl-PL" sz="1400"/>
                        <a:t>5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Ustalenie hostingu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UI projekt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Front-end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 err="1"/>
                        <a:t>Back</a:t>
                      </a:r>
                      <a:r>
                        <a:rPr lang="pl-PL" sz="1400" dirty="0"/>
                        <a:t>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4387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6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Front-end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 err="1"/>
                        <a:t>Back</a:t>
                      </a:r>
                      <a:r>
                        <a:rPr lang="pl-PL" sz="1400" dirty="0"/>
                        <a:t>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627018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7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Front-end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 err="1"/>
                        <a:t>Back</a:t>
                      </a:r>
                      <a:r>
                        <a:rPr lang="pl-PL" sz="1400" dirty="0"/>
                        <a:t>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39730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8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Front-end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 err="1"/>
                        <a:t>Back</a:t>
                      </a:r>
                      <a:r>
                        <a:rPr lang="pl-PL" sz="1400" dirty="0"/>
                        <a:t>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72680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9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Front-end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Back-end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656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10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/>
                        <a:t>Back-end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Testowanie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285691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11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Testowanie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924026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12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Testowanie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91022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13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Wdrożenie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08493"/>
                  </a:ext>
                </a:extLst>
              </a:tr>
              <a:tr h="339598">
                <a:tc>
                  <a:txBody>
                    <a:bodyPr/>
                    <a:lstStyle/>
                    <a:p>
                      <a:r>
                        <a:rPr lang="pl-PL" sz="1400"/>
                        <a:t>14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Wdrożenie</a:t>
                      </a:r>
                    </a:p>
                  </a:txBody>
                  <a:tcPr marL="38876" marR="38876" marT="19438" marB="19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92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984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KROK 2: </a:t>
            </a:r>
            <a:r>
              <a:rPr lang="pl-PL" dirty="0"/>
              <a:t>Weryfikacja przeciążeń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487917" y="1688562"/>
            <a:ext cx="752540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l-PL" altLang="pl-PL" sz="2000" dirty="0">
                <a:latin typeface="Arial" panose="020B0604020202020204" pitchFamily="34" charset="0"/>
              </a:rPr>
              <a:t>Anna: aktywna w dniu 1–2 (100%) i 5 (50%) → OK ✅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pl-PL" altLang="pl-PL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l-PL" altLang="pl-PL" sz="2000" dirty="0">
                <a:latin typeface="Arial" panose="020B0604020202020204" pitchFamily="34" charset="0"/>
              </a:rPr>
              <a:t>Kasia: pracuje 5 dni z rzędu → sprawdzić dostępność ❗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pl-PL" altLang="pl-PL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l-PL" altLang="pl-PL" sz="2000" dirty="0">
                <a:latin typeface="Arial" panose="020B0604020202020204" pitchFamily="34" charset="0"/>
              </a:rPr>
              <a:t>Tomek: 6 dni z rzędu → OK, jeśli dostępny pełen etat ✅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pl-PL" altLang="pl-PL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l-PL" altLang="pl-PL" sz="2000" dirty="0">
                <a:latin typeface="Arial" panose="020B0604020202020204" pitchFamily="34" charset="0"/>
              </a:rPr>
              <a:t>Ola i Piotr: aktywni tylko na koniec → OK ✅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pl-PL" altLang="pl-PL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l-PL" altLang="pl-PL" sz="2000" dirty="0">
                <a:latin typeface="Arial" panose="020B0604020202020204" pitchFamily="34" charset="0"/>
              </a:rPr>
              <a:t>Marek: pracuje tylko przez 3 dni na początku → dostępny do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l-PL" altLang="pl-PL" sz="2000" dirty="0">
                <a:latin typeface="Arial" panose="020B0604020202020204" pitchFamily="34" charset="0"/>
              </a:rPr>
              <a:t>innych projektów ✅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529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Wnioski i optymalizacje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Można rozważyć równoległe wykonanie testowania i wdrożenia, jeśli zasoby to umożliwiają.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Jeśli Kasia ma tylko 3/5 etatu, trzeba przesunąć zadanie Front-end.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Marek ma dużą dostępność po 3. dniu – może pomóc w testach UI lub dokumentacji.</a:t>
            </a:r>
          </a:p>
        </p:txBody>
      </p:sp>
    </p:spTree>
    <p:extLst>
      <p:ext uri="{BB962C8B-B14F-4D97-AF65-F5344CB8AC3E}">
        <p14:creationId xmlns:p14="http://schemas.microsoft.com/office/powerpoint/2010/main" val="2678067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90538"/>
            <a:ext cx="11172496" cy="66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78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3" y="310055"/>
            <a:ext cx="11014841" cy="6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43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1860331"/>
            <a:ext cx="11014840" cy="27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5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DZIĘKUJĘ ZA UWAGĘ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Do zobaczenia na </a:t>
            </a:r>
            <a:r>
              <a:rPr lang="pl-PL"/>
              <a:t>kolejnych zajęciach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278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9550"/>
            <a:ext cx="9753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19807" y="2349925"/>
            <a:ext cx="3678621" cy="2456442"/>
          </a:xfrm>
        </p:spPr>
        <p:txBody>
          <a:bodyPr/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MACIERZ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Eisenhower’a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Podstawową zasadą jest tutaj rozróżnienie rzeczy pod kątem ważności i pilności.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każdym z 4 pól powinny znajdować się „nasze” zadania. </a:t>
            </a:r>
          </a:p>
        </p:txBody>
      </p:sp>
    </p:spTree>
    <p:extLst>
      <p:ext uri="{BB962C8B-B14F-4D97-AF65-F5344CB8AC3E}">
        <p14:creationId xmlns:p14="http://schemas.microsoft.com/office/powerpoint/2010/main" val="63317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ZADANIA WAŻNE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45572" y="115614"/>
            <a:ext cx="7388773" cy="674238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Do tych zadań zalicza się działania, które mają związek z Naszą misją, celami i wartościami.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Mogą dotyczyć różnych obszarów – zarówno życia prywatnego, jak i zawodowego.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wszystko to, co ma dla Nas prawdziwe znaczenie, daje Nam największą satysfakcję i przynosi największe efekty.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Ich realizowanie bądź nie, zazwyczaj wiąże się z poważnymi konsekwencjami – pozytywnymi lub negatywnymi.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Zadania ważne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mają największe znaczenie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z perspektywy długoterminowej i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wpływają na jakość Naszego życia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Jeśli ich nie zaniedbamy, zazwyczaj nie wymagają natychmiastowego działania. Niestety, często są odkładane na później i z czasem stają się pilne.</a:t>
            </a:r>
          </a:p>
        </p:txBody>
      </p:sp>
    </p:spTree>
    <p:extLst>
      <p:ext uri="{BB962C8B-B14F-4D97-AF65-F5344CB8AC3E}">
        <p14:creationId xmlns:p14="http://schemas.microsoft.com/office/powerpoint/2010/main" val="410644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ZADANIA PILNE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55779" y="73572"/>
            <a:ext cx="7220607" cy="6784428"/>
          </a:xfrm>
        </p:spPr>
        <p:txBody>
          <a:bodyPr>
            <a:normAutofit/>
          </a:bodyPr>
          <a:lstStyle/>
          <a:p>
            <a:pPr fontAlgn="base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To wszystkie te zadania, które 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mają ustalony termin wykonania i jest on bliski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(w różnych zadaniach może być różny - czasem będzie to kilka godzin a innym razem kilka dni). </a:t>
            </a:r>
          </a:p>
          <a:p>
            <a:pPr fontAlgn="base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Pilne oznacza zazwyczaj, że coś wymaga natychmiastowego działania. Mogą to być działania, w których sami wyznaczamy sobie termin, zadania z terminem narzucone przez innych ludzi lub rzeczy niezależne od nikogo, takie jak nagła choroba i konieczna wizyta u lekarza.</a:t>
            </a:r>
          </a:p>
          <a:p>
            <a:pPr fontAlgn="base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Przypisując zadanie do kategorii pilnych, należy wziąć pod uwagę zarówno termin jego realizacji, jak i czas wykonywania. A dodatkowo założyć czas na nieprzewidziane okoliczności.</a:t>
            </a:r>
          </a:p>
          <a:p>
            <a:pPr fontAlgn="base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Jeśli na liście Naszych zadań dominują sprawy pilne, prawdopodobnie nie radzimy sobie z zarządzaniem sobą w czasie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z asertywnością albo Nasz przełożony dorzuca co chwilę kolejne zadania.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431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800" dirty="0">
                <a:latin typeface="Arial" panose="020B0604020202020204" pitchFamily="34" charset="0"/>
                <a:cs typeface="Arial" panose="020B0604020202020204" pitchFamily="34" charset="0"/>
              </a:rPr>
              <a:t>Analizując ważność i pilność, proszę wpisać do macierzy wszystkie swoje zadania, początkowo, na jeden miesiąc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CASE STUDY +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32865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Proszę odpowiedzieć sobie na pytania: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719146" y="298691"/>
            <a:ext cx="7378262" cy="2382651"/>
          </a:xfrm>
        </p:spPr>
        <p:txBody>
          <a:bodyPr>
            <a:normAutofit lnSpcReduction="10000"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Jaka czynność, której Pan / Pani nie robi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(a mógłby/mogłaby),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powtarzana regularnie każdego dnia lub tygodnia, poprawiłaby znacznie jakość Państwa życia osobistego i/lub zawodowego?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719146" y="2568575"/>
            <a:ext cx="7504387" cy="3758652"/>
          </a:xfrm>
        </p:spPr>
        <p:txBody>
          <a:bodyPr>
            <a:normAutofit lnSpcReduction="10000"/>
          </a:bodyPr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Jakie są trzy najistotniejsze zadania, których wykonanie doprowadziłoby Pana / Panią do realizacji Państwa najważniejszego celu lub marzenia, którego jeszcze nie osiągnąłeś / osiągnęłaś?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Jaką wartość wniosłaby do Pana / Pani życia realizacja tych rzeczy?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   Zapisz odpowiedzi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09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WAŻNE I PILNE</a:t>
            </a:r>
            <a:br>
              <a:rPr lang="pl-PL" b="1" dirty="0"/>
            </a:br>
            <a:r>
              <a:rPr lang="pl-PL" b="1" dirty="0"/>
              <a:t>1 ćwiartka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71697" y="199697"/>
            <a:ext cx="7420303" cy="6474372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Zadania z pierwszej ćwiartki Kwadratu Eisenhowera, to zadania o dużym znaczeniu strategicznym, które są jednocześnie pilne i ważne. </a:t>
            </a:r>
          </a:p>
          <a:p>
            <a:pPr marL="0" indent="0">
              <a:buNone/>
            </a:pPr>
            <a:endParaRPr lang="pl-P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Wymagają natychmiastowego działania. </a:t>
            </a:r>
          </a:p>
          <a:p>
            <a:pPr marL="0" indent="0">
              <a:buNone/>
            </a:pPr>
            <a:endParaRPr lang="pl-P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Zazwyczaj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należy się nimi zająć tak szybko, jak to możliwe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ponieważ zbliża się termin ich realizacji. </a:t>
            </a:r>
          </a:p>
          <a:p>
            <a:pPr marL="0" indent="0">
              <a:buNone/>
            </a:pPr>
            <a:endParaRPr lang="pl-P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Jeśli ich nie wykonamy, odczujemy dotkliwie tego konsekwencje. </a:t>
            </a:r>
          </a:p>
          <a:p>
            <a:pPr marL="0" indent="0">
              <a:buNone/>
            </a:pPr>
            <a:endParaRPr lang="pl-P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niektórych przypadkach mogą również wywołać dodatkową pracę do zrobienia.</a:t>
            </a:r>
          </a:p>
        </p:txBody>
      </p:sp>
    </p:spTree>
    <p:extLst>
      <p:ext uri="{BB962C8B-B14F-4D97-AF65-F5344CB8AC3E}">
        <p14:creationId xmlns:p14="http://schemas.microsoft.com/office/powerpoint/2010/main" val="29575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WAŻNE I PILNE</a:t>
            </a:r>
            <a:br>
              <a:rPr lang="pl-PL" b="1" dirty="0"/>
            </a:br>
            <a:r>
              <a:rPr lang="pl-PL" b="1" dirty="0"/>
              <a:t>1 ćwiartka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61490" y="84083"/>
            <a:ext cx="7535917" cy="6773917"/>
          </a:xfrm>
        </p:spPr>
        <p:txBody>
          <a:bodyPr>
            <a:norm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Sytuacja optymalna to taka, że w tej ćwiartce… nie ma nic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Jeżeli jednak jest, oznacza to następujący komunikat: „</a:t>
            </a:r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Zrób to natychmiast lub niezwłocznie deleguj innej osobie do zrobienia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Zdarzenia kryzysowe, rzeczy „naglące” to często coś co pozostaje poza Naszym wpływem. Wyskakują i trudno, np. awarie sprzętu, który trzeba szybko naprawić. 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Zdarza się jednak, że sami doprowadzimy do jakiegoś zaniedbania w wykonywaniu planowych działań i do zadania, które początkowo było „ważne i niepilne” dołączy presja czasu -  wtedy pojawi się ono właśnie w tej ćwiartce. 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Jeżeli ćwiartka nr 1 zacznie się nadmiernie rozrastać, oznacza to, że zbyt często odkłada się ważne zadania na ostatnią chwilę</a:t>
            </a:r>
          </a:p>
        </p:txBody>
      </p:sp>
    </p:spTree>
    <p:extLst>
      <p:ext uri="{BB962C8B-B14F-4D97-AF65-F5344CB8AC3E}">
        <p14:creationId xmlns:p14="http://schemas.microsoft.com/office/powerpoint/2010/main" val="31505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WAŻNE I NIEPILNE</a:t>
            </a:r>
            <a:br>
              <a:rPr lang="pl-PL" b="1" dirty="0"/>
            </a:br>
            <a:r>
              <a:rPr lang="pl-PL" b="1" dirty="0"/>
              <a:t>2 ćwiartka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1187" y="803186"/>
            <a:ext cx="7304690" cy="5248622"/>
          </a:xfrm>
        </p:spPr>
        <p:txBody>
          <a:bodyPr/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Zadania wypisane w ćwiartce nr 2 oznaczają  następujący komunikat: ”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Ustal ilość czasu potrzebną na wykonanie zadania, deadline, terminy, w których się tym zajmiesz i konsekwentnie to realizuj!”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Tutaj powinno się mieć wszystkie swoje ważne zadania i regularnie je wykonywać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793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PLANOWANIE HARMONOGRAMU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CZĘŚĆ I</a:t>
            </a:r>
          </a:p>
        </p:txBody>
      </p:sp>
    </p:spTree>
    <p:extLst>
      <p:ext uri="{BB962C8B-B14F-4D97-AF65-F5344CB8AC3E}">
        <p14:creationId xmlns:p14="http://schemas.microsoft.com/office/powerpoint/2010/main" val="63693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NIEWAŻNE I PILNE</a:t>
            </a:r>
            <a:br>
              <a:rPr lang="pl-PL" b="1" dirty="0"/>
            </a:br>
            <a:r>
              <a:rPr lang="pl-PL" b="1" dirty="0"/>
              <a:t>3 ćwiartka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81904" y="336333"/>
            <a:ext cx="6800192" cy="6180081"/>
          </a:xfrm>
        </p:spPr>
        <p:txBody>
          <a:bodyPr>
            <a:normAutofit/>
          </a:bodyPr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Zadania z ćwiartki nr 3 niosą ze sobą przekaz: ”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Deleguj lub ustal priorytety i realizuj!”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Wiele zadań firmowych, wpisanych w tej ćwiartce można zlecić firmom outsourcingowym lub współpracownikom.</a:t>
            </a:r>
          </a:p>
          <a:p>
            <a:pPr marL="0" indent="0" fontAlgn="base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Takim sprawom nadaje się priorytety i realizuje je wplatając w wolne terminy, które pojawiają się do dyspozycji, po wcześniejszym ustaleniu ćwiartki nr 2.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747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NIEWAŻNE I NIEPILNE</a:t>
            </a:r>
            <a:br>
              <a:rPr lang="pl-PL" b="1" dirty="0"/>
            </a:br>
            <a:r>
              <a:rPr lang="pl-PL" b="1" dirty="0"/>
              <a:t>4 ćwiartka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18447" y="803185"/>
            <a:ext cx="6281873" cy="5807821"/>
          </a:xfrm>
        </p:spPr>
        <p:txBody>
          <a:bodyPr/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Wszystko co jest zapisane w tej ćwiartce nadaje się do tego:  ”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Zapomnij o tym lub minimalizuj!”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Rozrastanie się ćwiartki nr 4 to komunikat, że sprawy idą w złym kierunku. 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Mało ważna korespondencja, surfowanie po Internecie to często bezcelowe działania, które tylko zabierają czas.  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A Nasz cel to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efektywne zarządzanie czasem.</a:t>
            </a: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331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WNIOSKI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08635" y="803186"/>
            <a:ext cx="7315200" cy="5248622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Działania każdego z nas powinny zmierzać do tego, aby powiększyć obszar ćwiartki nr 2.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Eliminując zadania z ćwiartki 3 i 4  oraz pilnując aby nie pojawiały się w ćwiartce nr 1, sprawiamy, że Nasz czas najefektywniej pożytkowany jest w strefie, która ma największy wpływ na Nasze życie i osiąganie sukcesów. 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Macierz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Eisenhower’a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to narzędzie, dzięki któremu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organizacja czasu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i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zarządzanie sobą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staną się uporządkowane i będą pod Naszą kontrolą.</a:t>
            </a:r>
          </a:p>
        </p:txBody>
      </p:sp>
    </p:spTree>
    <p:extLst>
      <p:ext uri="{BB962C8B-B14F-4D97-AF65-F5344CB8AC3E}">
        <p14:creationId xmlns:p14="http://schemas.microsoft.com/office/powerpoint/2010/main" val="111125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2. METODA ALPEN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35062" y="210207"/>
            <a:ext cx="7430813" cy="6558455"/>
          </a:xfrm>
        </p:spPr>
        <p:txBody>
          <a:bodyPr>
            <a:no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„A”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/>
              <a:t> 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Aufgaben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– zadania)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Należy zrobić listę swoich aktywności, zadań czy planowanych spotkań przewidzianych na dany dzień.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Dla ułatwienia można pogrupować razem powiązane zadania np. wykonywanie telefonów.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„L”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Länge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schätzen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– szacowanie długości)</a:t>
            </a:r>
            <a:r>
              <a:rPr lang="pl-PL" dirty="0"/>
              <a:t> 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Należy oszacować czas trwania poszczególnych zadań i zsumować ten czas.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praktyce to oznacza, aby przypisać każdemu zadaniu wartości minutowe/godzinowe. Należy zrobić to realnie.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Np.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Jeżeli Mamy stworzyć ofertę dla klienta i pamiętamy, że poprzednia skuteczna oferta zajęła Nam 2 godziny, to nie planujemy na to zadanie 30 minut, bo albo je przełożymy albo… oferta będzie kiepska.</a:t>
            </a:r>
          </a:p>
        </p:txBody>
      </p:sp>
    </p:spTree>
    <p:extLst>
      <p:ext uri="{BB962C8B-B14F-4D97-AF65-F5344CB8AC3E}">
        <p14:creationId xmlns:p14="http://schemas.microsoft.com/office/powerpoint/2010/main" val="32407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METODA ALPEN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82510" y="361751"/>
            <a:ext cx="7420305" cy="6375380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„P”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Pufferzeiten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einplanen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– przerwy i pauzy)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Teraz, mając już obliczony czas – należy zaplanować swój dzień.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tutaj uwzględnia się wszystkie przerwy, które pozwolą Nam się zregenerować i odpocząć między zadaniami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praktyce chodzi o to, żeby zaplanować jedynie 60% czasu do dyspozycji, czyli np. 5 godzin z 8 godzinnego dnia pracy, w tym różne przerwy i pauzy.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Pozostałe 40% należy traktować jako rezerwę na sprawy nieprzewidziane – może to być też Nasza przestrzeń kreatywności.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Trzymając się tej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zasady 60/40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jedną pozytywną rzecz zauważymy od razu – pozbędziemy się stresu.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Jeżeli zaplanujemy każdą minutę, bez rezerwy, Nasz dzień będzie bardzo frustrujący.</a:t>
            </a:r>
          </a:p>
        </p:txBody>
      </p:sp>
    </p:spTree>
    <p:extLst>
      <p:ext uri="{BB962C8B-B14F-4D97-AF65-F5344CB8AC3E}">
        <p14:creationId xmlns:p14="http://schemas.microsoft.com/office/powerpoint/2010/main" val="10701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METODA ALPEN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35063" y="346841"/>
            <a:ext cx="7441324" cy="6232635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„E”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Entscheidungen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treffen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– priorytety) 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 wcześniejszym etapie posiada się już całą listę zadań. Dlatego następnie należy wyznaczyć im priorytety. </a:t>
            </a:r>
          </a:p>
          <a:p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Priorytetyzacja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pozwala skupić się na najważniejszych zadaniach, czyli tych, od których najbardziej zależy ogólny sukces.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„N”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Nachkontrolle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– kontrola)</a:t>
            </a:r>
            <a:r>
              <a:rPr lang="pl-PL" i="1" dirty="0"/>
              <a:t> 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Należy kontrolować realizacje i postęp prac.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Powinno się odhaczać to co zostało zrealizowane, a rzeczy niezrealizowane w danym dniu przenieść na kolejny termin.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praktyce należy zająć się tym etapem na koniec dnia pracy. Można też połączyć to z planowaniem dnia następnego.</a:t>
            </a:r>
          </a:p>
        </p:txBody>
      </p:sp>
    </p:spTree>
    <p:extLst>
      <p:ext uri="{BB962C8B-B14F-4D97-AF65-F5344CB8AC3E}">
        <p14:creationId xmlns:p14="http://schemas.microsoft.com/office/powerpoint/2010/main" val="128998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3. ZASADA 5S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03531" y="803186"/>
            <a:ext cx="7388772" cy="5248622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SEIRI 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(selekcja, porządek)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etap, na którym dokonuje się rozróżnienia przedmiotów potrzebnych od przedmiotów, które nie są potrzebne i wyeliminowania tych zbędnych.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Jest to przyjęcie zarządzania obszarem oparte na rzeczach zasadniczych.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 pomocą tzw. czerwonych kartek przeprowadza się inwentaryzację wszystkiego tego, co jest do wyrzucenia lub jest aktualnie zbędne.</a:t>
            </a:r>
          </a:p>
        </p:txBody>
      </p:sp>
    </p:spTree>
    <p:extLst>
      <p:ext uri="{BB962C8B-B14F-4D97-AF65-F5344CB8AC3E}">
        <p14:creationId xmlns:p14="http://schemas.microsoft.com/office/powerpoint/2010/main" val="272124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5S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93021" y="262759"/>
            <a:ext cx="7462345" cy="6516413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SEITON 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(systematyka, organizacja)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określenie sposobu i odpowiedniego miejsca składowania wszystkiego tego, co potrzebne jest w danej jednostce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(narzędzia, środki transportu, materiały, surowce, półprodukty...)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czyli postępowanie w taki sposób, aby w razie potrzeby każda rzecz była dostępna łatwo i w ilościach koniecznych w tej chwili. 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Celem jest stworzenie uporządkowanych i zadbanych miejsc pracy, stworzenie funkcjonalnego systemu rozmieszczania przedmiotów oraz wzrost wydajności dzięki dostępności produktów, narzędzi, dokumentacji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itp.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tym etapie szczególny nacisk kładzie się na "intensywne ulepszanie", czyli walkę z wszelkiego typu stratami i doskonalenie wszystkich procesów oraz działań zachodzących w przedsiębiorstwie.</a:t>
            </a:r>
          </a:p>
        </p:txBody>
      </p:sp>
    </p:spTree>
    <p:extLst>
      <p:ext uri="{BB962C8B-B14F-4D97-AF65-F5344CB8AC3E}">
        <p14:creationId xmlns:p14="http://schemas.microsoft.com/office/powerpoint/2010/main" val="285839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5S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45572" y="803185"/>
            <a:ext cx="7304689" cy="5755269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SEISO 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(sprzątanie, czystość)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to eliminacja brudu, kurzu, wiórów i innych zanieczyszczeń, uczynieniu miejsc pracy i urządzeń doskonale czystymi.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Oznacza Sprzątanie przy pomocy personelu inspekcyjnego, demonstrowanie związku pomiędzy stratami, brudem i anomaliami funkcjonowania oraz usunięcie pierwszych przyczyn strat lub brudu.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praktyce jest to dokładne i kilkakrotne czyszczenie / sprzątanie przy pełnym postoju, stworzenie harmonogramów czyszczenia codziennego oraz prowadzenie operacji czyszczenia wraz z przeglądem urządzania / obszaru.</a:t>
            </a:r>
          </a:p>
        </p:txBody>
      </p:sp>
    </p:spTree>
    <p:extLst>
      <p:ext uri="{BB962C8B-B14F-4D97-AF65-F5344CB8AC3E}">
        <p14:creationId xmlns:p14="http://schemas.microsoft.com/office/powerpoint/2010/main" val="2944846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5S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56083" y="803186"/>
            <a:ext cx="7367751" cy="5713228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SEIKETSU 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(schludność, utrzymanie czystości)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określenie warunków, które umożliwiłyby stabilizację w czasie wdrożonych zachowań organizacyjnych, porządku i czystości.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ustanowienie standardów trzech zrealizowanych "S". stworzenie struktury i metody autokontroli, określenie sposobu dochodzenia do przyczyn nieprawidłowości.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Korzysta się tutaj  ze środków "Zarządzania Wzrokowego", tworzonych planów sprzątania i inspekcji oraz przyjętych list poszczególnych stanowisk / obszarów. </a:t>
            </a:r>
          </a:p>
        </p:txBody>
      </p:sp>
    </p:spTree>
    <p:extLst>
      <p:ext uri="{BB962C8B-B14F-4D97-AF65-F5344CB8AC3E}">
        <p14:creationId xmlns:p14="http://schemas.microsoft.com/office/powerpoint/2010/main" val="331757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ZARZĄDZANIE CZASEM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35063" y="199697"/>
            <a:ext cx="7430814" cy="6658303"/>
          </a:xfrm>
        </p:spPr>
        <p:txBody>
          <a:bodyPr/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Polega na zaplanowaniu działań w taki sposób, aby terminy realizacji poszczególnych zadań, jak i wykonania całego projektu pozostawały w zgodzie z harmonogramem przyjętym na etapie planowania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l-PL" sz="2000" u="sng" dirty="0">
                <a:latin typeface="Arial" panose="020B0604020202020204" pitchFamily="34" charset="0"/>
                <a:cs typeface="Arial" panose="020B0604020202020204" pitchFamily="34" charset="0"/>
              </a:rPr>
              <a:t>Zarządzanie czasem w projekcie zawiera kilka kluczowych elementów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definiowanie zadań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(technicznych i menedżerskich),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szeregowanie zadań, identyfikacja i dokumentacja zależności między zadaniami,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szacowanie czasu trwania zadań, niezbędnego do ich wykonania,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tworzenie harmonogramu - formułowanie sekwencji czynności oraz analiza czasu ich trwania; nadzorowanie realizacji harmonogramu.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6257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5S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40166" y="803186"/>
            <a:ext cx="7252137" cy="5248622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SHITSUKE 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(Samodyscyplina, przestrzeganie wszelkich zasad)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 na celu osiągnięcie skrupulatnego przestrzegania zasad czterech poprzednich "S" i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uczynienie z porządku i czystości zwyczajowych praktyk.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tym etapie należy stworzyć warunki pozwalające na uniknięcie degradacji, "...a niech tam...", osobistych i redukcyjnych interpretacji metodyki "5S" przy jednoczesnej tolerancji w stosunku do sytuacji wyjątkowych.</a:t>
            </a:r>
          </a:p>
        </p:txBody>
      </p:sp>
    </p:spTree>
    <p:extLst>
      <p:ext uri="{BB962C8B-B14F-4D97-AF65-F5344CB8AC3E}">
        <p14:creationId xmlns:p14="http://schemas.microsoft.com/office/powerpoint/2010/main" val="3578122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CEL METODY 5S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93021" y="1"/>
            <a:ext cx="7472855" cy="6858000"/>
          </a:xfrm>
        </p:spPr>
        <p:txBody>
          <a:bodyPr>
            <a:normAutofit lnSpcReduction="10000"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zaprowadzenie i utrzymanie porządku i dyscypliny w miejscu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(na stanowisku)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pracy.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Praktyki 5S są jednym z fundamentów tworzenia środowiska pracy sprzyjającego działaniom projakościowym, harmonijnej pracy i ciągłemu doskonaleniu stosunków ludzkich, co przekłada się na efektywność organizacji.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5S" jest jednym z najważniejszych elementów dobrego zarządzania. </a:t>
            </a:r>
            <a:r>
              <a:rPr lang="pl-PL" sz="2000" u="sng" dirty="0">
                <a:latin typeface="Arial" panose="020B0604020202020204" pitchFamily="34" charset="0"/>
                <a:cs typeface="Arial" panose="020B0604020202020204" pitchFamily="34" charset="0"/>
              </a:rPr>
              <a:t>Są to podstawowe działania na rzecz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ulepszania pracy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zapewniające odpowiednią jakość produktów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niskie koszty wytwarzania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właściwą dostawę wyrobów gotowych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bezpieczeństwo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czyste i schludne stanowiska pracy firmie tworzą dobrą reputację firmy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zredukowanie ukrytych odpadów w firmie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220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Metoda działa w taki sposób, aby: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19145" y="231228"/>
            <a:ext cx="7273158" cy="6474372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stanowisko pracy było zorganizowane w sposób możliwie ergonomiczny,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czas czynności do wykonania zadań na stanowisku pracy był jak najkrótszy,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następowała optymalizacja wykorzystania powierzchni pracy,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następowała redukcja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(zminimalizowanie)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czasu czynności nieprzynoszących bezpośrednio wymiernych korzyści,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wyposażenie - w tym produkcyjne i biurowe - było jak najlepiej wykorzystane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1433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4. ZASADA PARETO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56083" y="136634"/>
            <a:ext cx="7535917" cy="6721366"/>
          </a:xfrm>
        </p:spPr>
        <p:txBody>
          <a:bodyPr>
            <a:normAutofit/>
          </a:bodyPr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nazywana inaczej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zasadą 80:20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pochodzi od włoskiego ekonomisty i socjologa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Vilfredo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Pareto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wyniku analizy statystycznej zauważył on, że 80% bogactwa całego kraju było własnością 20% jego mieszkańców. 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Później odkrył jeszcze, że zasadzie tej podlega wiele innych obszarów życia i że np.: 80% wypadków powoduje 20% kierowców, albo 20% produktów firmy generuje 80% zysków.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Zasadę tę można przenieść również na zarządzanie czasem i zadaniami. W myśl tej zasady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20% działań przynosi 80% efektów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albo 80% czasu przynosi tylko 20% wyników.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Nie wszystkie zadania, które wykonujemy, są tak samo ważne dla osiągnięcia naszych celów. 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Stosując Zasadę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Pareto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można skupić się tylko na tych 20% zadań, które przyniosą największą korzyść.</a:t>
            </a: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4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PARETO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18447" y="803186"/>
            <a:ext cx="6831815" cy="5248622"/>
          </a:xfrm>
        </p:spPr>
        <p:txBody>
          <a:bodyPr>
            <a:normAutofit/>
          </a:bodyPr>
          <a:lstStyle/>
          <a:p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„Wykorzystując Zasadę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Pareto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w zarządzaniu czasem, robi się mniej, uzyskując więcej”.</a:t>
            </a:r>
          </a:p>
          <a:p>
            <a:pPr marL="0" indent="0">
              <a:buNone/>
            </a:pPr>
            <a:endParaRPr lang="pl-PL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Jej istotą jest znalezienie tych 20% najważniejszych rzeczy, które decydują o sukcesie lub porażce.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Celem jej stosowania jest osiągnięcie jak największego efektu jak najbardziej racjonalnym nakładem zasobów (czasu, energii, pieniędzy itp.).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Pomaga skupić się na tym, co ma prawdziwe znaczenie i tworzy największą różnicę, a odrzucić to, co nieistotne.</a:t>
            </a:r>
          </a:p>
        </p:txBody>
      </p:sp>
    </p:spTree>
    <p:extLst>
      <p:ext uri="{BB962C8B-B14F-4D97-AF65-F5344CB8AC3E}">
        <p14:creationId xmlns:p14="http://schemas.microsoft.com/office/powerpoint/2010/main" val="337874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PARETO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34668" y="876759"/>
            <a:ext cx="6957939" cy="5248622"/>
          </a:xfrm>
        </p:spPr>
        <p:txBody>
          <a:bodyPr>
            <a:normAutofit/>
          </a:bodyPr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Zasada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Pareto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w kontekście produktywności odpowiada na pytania: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Które 20% moich kluczowych działań dają największe, pożądane rezultaty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(przybliżają do realizacji celów)?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Które 20% danego zadania czy projektu jest zasadnicze i Tworzy największą różnicę/wartość?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tych działaniach powinno się skupić, by jak najlepiej wykorzystać swój potencjał.</a:t>
            </a: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15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PARETO</a:t>
            </a:r>
            <a:br>
              <a:rPr lang="pl-PL" b="1" dirty="0"/>
            </a:br>
            <a:r>
              <a:rPr lang="pl-PL" b="1" i="1" dirty="0"/>
              <a:t>przykłady (życie prywatne):</a:t>
            </a:r>
            <a:endParaRPr lang="pl-PL" i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ubrań i butów nosimy przez 80% czasu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Korzystamy z 20% funkcji i aplikacji na smartfonie przez 80% czasu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chwil z naszego życia tworzy 80% najważniejszych wspomnień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Spędzamy 80% czasu z 20% osób, które znamy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słownictwa w danym języku wystarczy, by zrozumieć 80% popularnych tekstów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20% największych miast mieszka 80% ludności Polski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9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ZASADA PARETO</a:t>
            </a:r>
            <a:br>
              <a:rPr lang="pl-PL" b="1" dirty="0"/>
            </a:br>
            <a:r>
              <a:rPr lang="pl-PL" b="1" i="1" dirty="0"/>
              <a:t>przykłady (biznes):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45269" y="803186"/>
            <a:ext cx="7157545" cy="5248622"/>
          </a:xfrm>
        </p:spPr>
        <p:txBody>
          <a:bodyPr/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80% sprzedaży jest generowane przez 20% sprzedawców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czasu zebrań/spotkań odpowiada za 80% działań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pracowników stanowi 80% wszystkich nieobecności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Około 20% błędów w produkcji powoduje 80% braków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80% zysków wnosi do firmy 20% klientów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20% kompetencji na Twoim stanowisku, wykorzystujesz przez 80% czasu.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35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ODWRÓCONA ZASADA PARETO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24552" y="803186"/>
            <a:ext cx="7346731" cy="5849862"/>
          </a:xfrm>
        </p:spPr>
        <p:txBody>
          <a:bodyPr>
            <a:normAutofit/>
          </a:bodyPr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Chodzi tutaj o to, aby znaleźć te 20% działań, generujących 80% problemów i przeszkód, przez które nie wykorzystuje się w pełni swojego potencjału.</a:t>
            </a:r>
          </a:p>
          <a:p>
            <a:pPr fontAlgn="base"/>
            <a:r>
              <a:rPr lang="pl-PL" sz="2000" u="sng" dirty="0">
                <a:latin typeface="Arial" panose="020B0604020202020204" pitchFamily="34" charset="0"/>
                <a:cs typeface="Arial" panose="020B0604020202020204" pitchFamily="34" charset="0"/>
              </a:rPr>
              <a:t>Aby je znaleźć, należy odpowiedzieć sobie na następujące pytania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Jakie jest 20% Twoich zachowań i działań, które rodzi najwięcej przeszkód i utrudnia Ci osiąganie celów?</a:t>
            </a: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Które 20% konkretnego działania można wykluczyć, przez które niepotrzebnie traci się czas i energię?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Co z nimi robić? Można je pominąć, uprościć, zautomatyzować lub delegować.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7542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Optimum w sensie </a:t>
            </a:r>
            <a:r>
              <a:rPr lang="pl-PL" b="1" dirty="0" err="1"/>
              <a:t>Pareto</a:t>
            </a:r>
            <a:endParaRPr lang="pl-PL" b="1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906" y="557048"/>
            <a:ext cx="7164966" cy="5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czasu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80993" y="1192068"/>
            <a:ext cx="6281873" cy="5248622"/>
          </a:xfrm>
        </p:spPr>
        <p:txBody>
          <a:bodyPr/>
          <a:lstStyle/>
          <a:p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Zdefiniowanie zakresu</a:t>
            </a:r>
          </a:p>
          <a:p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Określenie działań</a:t>
            </a:r>
          </a:p>
          <a:p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Uporządkowanie działań</a:t>
            </a:r>
          </a:p>
          <a:p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Szacowanie czasu</a:t>
            </a:r>
          </a:p>
          <a:p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Opracowanie harmonogramu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5045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Efektywność w sensie </a:t>
            </a:r>
            <a:r>
              <a:rPr lang="pl-PL" b="1" dirty="0" err="1"/>
              <a:t>Pareto</a:t>
            </a:r>
            <a:endParaRPr lang="pl-PL" b="1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1106" y="599090"/>
            <a:ext cx="7073929" cy="56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II. Wszystko co złożone można rozłożyć na szereg prostszych zadań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45573" y="336331"/>
            <a:ext cx="7420304" cy="6421821"/>
          </a:xfrm>
        </p:spPr>
        <p:txBody>
          <a:bodyPr/>
          <a:lstStyle/>
          <a:p>
            <a:r>
              <a:rPr lang="pl-PL" dirty="0"/>
              <a:t>D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uże problemy można podzielić na kilka mniejszych i zająć się nimi osobno.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ten sposób o wiele łatwiej jest pokonać opór przed skomplikowanymi zadaniami, których z pozoru „nie da się ogarnąć”.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 tej koncepcji narodziła się jedna z metodyk zarządzania projektami zwana podejściem zwinnym (Agile).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Łatwiejsze jest dzięki temu planowanie czasu, śledzenie postępów, zarządzanie.</a:t>
            </a:r>
          </a:p>
        </p:txBody>
      </p:sp>
    </p:spTree>
    <p:extLst>
      <p:ext uri="{BB962C8B-B14F-4D97-AF65-F5344CB8AC3E}">
        <p14:creationId xmlns:p14="http://schemas.microsoft.com/office/powerpoint/2010/main" val="259999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3. </a:t>
            </a:r>
            <a:r>
              <a:rPr lang="pl-PL" b="1" dirty="0"/>
              <a:t>Koncentracja na ryzykach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14041" y="178676"/>
            <a:ext cx="7483366" cy="6679324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tej technice istotne jest patrzenia na dany projekt z perspektywy pesymisty. Chodzi tu o cykliczne zadawanie pytań w stylu: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co może pójść nie tak?;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gdzie mogą pojawić się przeszkody opóźniające projekt?;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kto może sprawić największe problemy?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 odpowiedzi na te pytania, otrzymuje się listę rzeczy, na których należy się skoncentrować.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wielu sytuacjach w pierwszej kolejności wykonuje się zadania najprostsze, najszybsze i te najbardziej oczywiste.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Brak wybiegania w przyszłość powoduje jednak, że na pewnym etapie staje się pod ścianą, a dalszy postęp prac jest uzależniony od czynników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(lub osoby),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którym nie poświęciliśmy wcześniej dostatecznej uwagi.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134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4. </a:t>
            </a:r>
            <a:r>
              <a:rPr lang="pl-PL" b="1" dirty="0"/>
              <a:t>Pomysł jest niczym bez konkretów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45572" y="84083"/>
            <a:ext cx="7357241" cy="6773917"/>
          </a:xfrm>
        </p:spPr>
        <p:txBody>
          <a:bodyPr>
            <a:no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Wiele rzeczy, które na pozór wydają się interesujące okazuje się być bezwartościowymi.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Dlatego każdy pomysł lub projekt warto skonkretyzować w paru zdaniach.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Podczas pisania wychodzą często pierwsze negatywne aspekty, duże przeszkody lub też zwykłe błędy logiczne w powziętych założeniach.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Następuje w ten sposób samoistna ewaluacja, która pozwala spojrzeć na daną rzecz nieco krytyczniej.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Pomocną techniką okazuje się tutaj kontrargumentacja – czyli listowanie argumentów przeczących pierwotnym tezom lub pomysłom – „co jeśli nie ….?”</a:t>
            </a:r>
          </a:p>
        </p:txBody>
      </p:sp>
    </p:spTree>
    <p:extLst>
      <p:ext uri="{BB962C8B-B14F-4D97-AF65-F5344CB8AC3E}">
        <p14:creationId xmlns:p14="http://schemas.microsoft.com/office/powerpoint/2010/main" val="3794757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5.</a:t>
            </a:r>
            <a:r>
              <a:rPr lang="pl-PL" b="1" dirty="0"/>
              <a:t> Doprecyzowane zadania, zakres i czas wykonania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7103" y="803186"/>
            <a:ext cx="7367752" cy="5248622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Zdarza się, że duża część zasobów jest przeznaczanych na detale, na których nikomu nie zależy.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Tak samo zrobienie czegoś „ponad normę” nie jest zawsze godne pochwały, gdyż niejednokrotnie głównym oczekiwaniem jest przygotowanie czegoś szybciej, a nie w szerszym zakresie.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Jeżeli występują wątpliwości, co do zakresu i czasu wykonania, należy je jak najszybciej wyjaśnić, a nie przystępować od razu do działania.</a:t>
            </a:r>
          </a:p>
        </p:txBody>
      </p:sp>
    </p:spTree>
    <p:extLst>
      <p:ext uri="{BB962C8B-B14F-4D97-AF65-F5344CB8AC3E}">
        <p14:creationId xmlns:p14="http://schemas.microsoft.com/office/powerpoint/2010/main" val="1587867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6. </a:t>
            </a:r>
            <a:r>
              <a:rPr lang="pl-PL" b="1" dirty="0"/>
              <a:t>Odróżnianie rozwiązania od celu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Do każdego celu mogą prowadzić dziesiątki rozwiązań.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Wiele osób koncentruje się jednak na danym zadaniu, traktując je jako cel sam w sobie.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Pomijając przy tym alternatywne możliwości działań, które mogły by w sposób znacznie szybszy umożliwić osiągnięcie celu nadrzędnego</a:t>
            </a:r>
          </a:p>
        </p:txBody>
      </p:sp>
    </p:spTree>
    <p:extLst>
      <p:ext uri="{BB962C8B-B14F-4D97-AF65-F5344CB8AC3E}">
        <p14:creationId xmlns:p14="http://schemas.microsoft.com/office/powerpoint/2010/main" val="107473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7.</a:t>
            </a:r>
            <a:r>
              <a:rPr lang="pl-PL" b="1" dirty="0"/>
              <a:t> Poszukiwanie przyczyn problemu, a nie sposobów jego naprawy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82510" y="346841"/>
            <a:ext cx="7346731" cy="6306207"/>
          </a:xfrm>
        </p:spPr>
        <p:txBody>
          <a:bodyPr>
            <a:no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kolejne technika, której zamierzeniem jest zmiana sposobu podejścia do pewnych zadań.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przypadku napotkania przeszkód w projekcie, czasem warto przeanalizować ich źródła, a nie przystępować od razu do nanoszenia poprawek lub też zastosowywania kolejnych obejść lub kompromisów.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Przykładowo: gdy pogarsza się jakość obsługi na infolinii ze względu na nadmierną liczbę telefonów, rozwiązaniem niekoniecznie jest zwiększenie liczby konsultantów. Wzrost liczby połączeń może wynikać, np.: nieodpowiedniej komunikacji w innych kanałach sprzedaży (brak kluczowych informacji na stronie WWW) lub też nieskoordynowania działań reklamowych z działem obsługi klientów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486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8. </a:t>
            </a:r>
            <a:r>
              <a:rPr lang="pl-PL" b="1" dirty="0" err="1"/>
              <a:t>Check</a:t>
            </a:r>
            <a:r>
              <a:rPr lang="pl-PL" b="1" dirty="0"/>
              <a:t> listy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Nic tak nie generuje błędów jak rutyna.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Kiedy pewne działania realizuje się po raz dziesiąty lub setny, wtedy rosną szanse na błąd.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Powtarzalne działania najlepiej spisać w postaci stałej listy do odhaczenia i w ten sposób sprawdzać, czy wszystko zostało zrobione.</a:t>
            </a:r>
          </a:p>
        </p:txBody>
      </p:sp>
    </p:spTree>
    <p:extLst>
      <p:ext uri="{BB962C8B-B14F-4D97-AF65-F5344CB8AC3E}">
        <p14:creationId xmlns:p14="http://schemas.microsoft.com/office/powerpoint/2010/main" val="1793957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9. </a:t>
            </a:r>
            <a:r>
              <a:rPr lang="pl-PL" b="1" dirty="0"/>
              <a:t>Metoda </a:t>
            </a:r>
            <a:r>
              <a:rPr lang="pl-PL" b="1" dirty="0" err="1"/>
              <a:t>Kanban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98124" y="157655"/>
            <a:ext cx="7388773" cy="6495393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Praktyczna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metoda organizująca zadania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Działa ona mniej więcej w następujący sposób: za pomocą zwykłych lub wirtualnych karteczek post-it spisujemy poszczególne zadania =&gt;1 karteczka = 1 zadanie.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Następnie umieszczamy i przemieszczamy je po tablicy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(pulpicie)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podzielonym na 3 części: „do zrobienia”, „w realizacji”, „zrobione”.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Zadania można grupować i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priorytetyzować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za pomocą dodatkowych oznaczeń lub kolorów kartek.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Idealne rozwiązanie dla projektów składających się z dziesiątków czynności.</a:t>
            </a:r>
          </a:p>
        </p:txBody>
      </p:sp>
    </p:spTree>
    <p:extLst>
      <p:ext uri="{BB962C8B-B14F-4D97-AF65-F5344CB8AC3E}">
        <p14:creationId xmlns:p14="http://schemas.microsoft.com/office/powerpoint/2010/main" val="961409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HARMONOGRAM PROJEKTU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8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0317" y="2349925"/>
            <a:ext cx="3762704" cy="2456442"/>
          </a:xfrm>
        </p:spPr>
        <p:txBody>
          <a:bodyPr>
            <a:normAutofit/>
          </a:bodyPr>
          <a:lstStyle/>
          <a:p>
            <a:r>
              <a:rPr lang="pl-PL" sz="3600" b="1" dirty="0"/>
              <a:t>PLANOWANIE HARMONOGRAMU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3739" y="803186"/>
            <a:ext cx="7210096" cy="5248622"/>
          </a:xfrm>
        </p:spPr>
        <p:txBody>
          <a:bodyPr>
            <a:normAutofit/>
          </a:bodyPr>
          <a:lstStyle/>
          <a:p>
            <a:r>
              <a:rPr lang="pl-PL" sz="2800" dirty="0"/>
              <a:t>Etapy planowania czasu</a:t>
            </a:r>
          </a:p>
          <a:p>
            <a:r>
              <a:rPr lang="pl-PL" sz="2800" dirty="0"/>
              <a:t>Diagram Gantta</a:t>
            </a:r>
          </a:p>
          <a:p>
            <a:r>
              <a:rPr lang="pl-PL" sz="2800" dirty="0"/>
              <a:t>WBS – Work </a:t>
            </a:r>
            <a:r>
              <a:rPr lang="pl-PL" sz="2800" dirty="0" err="1"/>
              <a:t>Breakdown</a:t>
            </a:r>
            <a:r>
              <a:rPr lang="pl-PL" sz="2800" dirty="0"/>
              <a:t> Structure</a:t>
            </a:r>
          </a:p>
          <a:p>
            <a:r>
              <a:rPr lang="pl-PL" sz="2800" dirty="0"/>
              <a:t>Sieciowe techniki planowania (CPM, PERT)</a:t>
            </a:r>
          </a:p>
        </p:txBody>
      </p:sp>
    </p:spTree>
    <p:extLst>
      <p:ext uri="{BB962C8B-B14F-4D97-AF65-F5344CB8AC3E}">
        <p14:creationId xmlns:p14="http://schemas.microsoft.com/office/powerpoint/2010/main" val="3315197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Tworzenie harmonogramu zadań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Do zadań / etapów wymienionych w fazie planowania projektu należy doprecyzować czas ich trwania.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Każde zadanie musi posiadać odpowiedni czas, przeznaczony na jego wykonanie.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Np. Zadanie 1 =&gt; dzień / tydzień / miesiąc / 10.05.2024 – 12.05.2024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(wybór zależy od specyfiku projektu)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7903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Diagram Gantta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Postać graficzna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5062" y="1488985"/>
            <a:ext cx="7367752" cy="2033454"/>
          </a:xfrm>
        </p:spPr>
        <p:txBody>
          <a:bodyPr>
            <a:norm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Wykres słupkowy 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(skumulowany)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przedstawiający czas trwania zadań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Pokazuje zależności między zadaniami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Uwzględnia się w nim podział projektu na poszczególne zadania, oraz rozplanowanie ich w czasie</a:t>
            </a:r>
          </a:p>
          <a:p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792626" y="3594163"/>
            <a:ext cx="6264414" cy="685800"/>
          </a:xfrm>
        </p:spPr>
        <p:txBody>
          <a:bodyPr/>
          <a:lstStyle/>
          <a:p>
            <a:r>
              <a:rPr lang="pl-PL" b="1" dirty="0"/>
              <a:t>Excel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35062" y="4351687"/>
            <a:ext cx="6779263" cy="2290851"/>
          </a:xfrm>
        </p:spPr>
        <p:txBody>
          <a:bodyPr>
            <a:norm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Czas realizacji zadania jest przedstawiony na wykresie Gantta w formie prostokąta, który umieszczony jest na liniowej skali. Lewa jego krawędź odpowiada początkowi zadania, a prawa- jego zakończeniu.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Według potrzeby skalę można zmieniać tak, aby ukazywała dni, tygodnie, miesiące itd.</a:t>
            </a:r>
          </a:p>
          <a:p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35038" y="5380672"/>
            <a:ext cx="44774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Pierwsze narzędzie tego typu stworzył Karol Adamiecki w 1896 roku, jednak nie opublikował go aż do roku 1931. Henry Gantt, opracował je w 1910 roku</a:t>
            </a:r>
          </a:p>
        </p:txBody>
      </p:sp>
    </p:spTree>
    <p:extLst>
      <p:ext uri="{BB962C8B-B14F-4D97-AF65-F5344CB8AC3E}">
        <p14:creationId xmlns:p14="http://schemas.microsoft.com/office/powerpoint/2010/main" val="4014923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Wykres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50978" y="399322"/>
            <a:ext cx="7336221" cy="6274747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Obok wykresu znajdują się informacje związane z prezentowanym projektem, tj. typ zadania, jego nazwa, czas trwania, data rozpoczęcia i zakończenia, nazwy zasobów, koszty itd.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wykresie Gantta zazwyczaj zaznaczane są tzw. </a:t>
            </a:r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kamienie milowe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Określają one zdarzenia odpowiadające poszczególnym węzłom sieci, które są przełomowymi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(najważniejszymi)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harmonogramie realizacji projektu.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Kamienie milowe są zaznaczane zazwyczaj specjalnym symbolem, połączonym z opisem.</a:t>
            </a:r>
          </a:p>
        </p:txBody>
      </p:sp>
    </p:spTree>
    <p:extLst>
      <p:ext uri="{BB962C8B-B14F-4D97-AF65-F5344CB8AC3E}">
        <p14:creationId xmlns:p14="http://schemas.microsoft.com/office/powerpoint/2010/main" val="338506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Zależności pomiędzy zadaniami w wykresie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14041" y="830318"/>
            <a:ext cx="7136524" cy="5906813"/>
          </a:xfrm>
        </p:spPr>
        <p:txBody>
          <a:bodyPr>
            <a:norm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to start)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po zakończeniu czynności A rozpoczyna się czynność B,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(start to start)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zadanie B może się zacząć, gdy zacznie się zadanie A,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FF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zadanie B może się skończyć dopiero po zakończeniu zadania A,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SF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(start to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zadanie A nie może się zakończyć przed rozpoczęciem zadania B (na zakładkę).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4778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b="1" dirty="0"/>
              <a:t>Etapy sporządzenia diagramu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24248" y="588579"/>
            <a:ext cx="7262649" cy="6064469"/>
          </a:xfrm>
        </p:spPr>
        <p:txBody>
          <a:bodyPr/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 etap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 rozłożenie przedsięwzięcia na cele etapowe lub cele szczątkowe, określenie zadań koniecznych do ich realizacji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II etap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 ustalenie czasu trwania przedsięwzięcia i określenie czasów realizacji zadań / czynności niezbędnych do osiągnięcia celu głównego i celów pośrednich,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III etap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 ustalenie kolejności realizacji zadań oraz wyznaczenie terminów ich rozpoczęcia i zakończenia,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IV etap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 określenie miejsca, w którym zadania te mają być zrealizowane,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V etap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 wyrażenie w postaci graficznej wszystkich dokonanych czynności.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495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344016"/>
            <a:ext cx="11863844" cy="457239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1319"/>
            <a:ext cx="5529551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49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6" y="569959"/>
            <a:ext cx="5004012" cy="501391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01" y="2318878"/>
            <a:ext cx="6929054" cy="41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9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-297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7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Przykład tworzenia wykresu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97821" y="304800"/>
            <a:ext cx="6495393" cy="3857296"/>
          </a:xfrm>
        </p:spPr>
        <p:txBody>
          <a:bodyPr/>
          <a:lstStyle/>
          <a:p>
            <a:r>
              <a:rPr lang="pl-PL" altLang="pl-PL" sz="2000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Punktem wyjścia do stworzenia wykresu Gantta w Excelu jest tabela zawierająca nazwę zadania, dzień początkowy, długość trwania i informacyjnie koniec zadania: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  <p:pic>
        <p:nvPicPr>
          <p:cNvPr id="3076" name="Picture 4" descr="http://www.skuteczneraporty.pl/wp-content/uploads/2011/01/Gantt-krok1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89" y="3034669"/>
            <a:ext cx="5833241" cy="337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104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Tworzenie wykresu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19616" y="126123"/>
            <a:ext cx="7362178" cy="3931731"/>
          </a:xfrm>
        </p:spPr>
        <p:txBody>
          <a:bodyPr/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Mając taką tabelę, należy wstawić wykres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Skumulowany słupkowy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(Wstawianie -&gt; Słupkowy -&gt; Skumulowany słupkowy)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z dwoma seriami: Start, Czas trwania oraz etykietami osi poziomej z kolumny zadania.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Uzyskuje się w ten sposób poniższy wykres:</a:t>
            </a:r>
          </a:p>
          <a:p>
            <a:endParaRPr lang="pl-PL" dirty="0"/>
          </a:p>
        </p:txBody>
      </p:sp>
      <p:pic>
        <p:nvPicPr>
          <p:cNvPr id="4100" name="Picture 4" descr="http://www.skuteczneraporty.pl/wp-content/uploads/2011/01/Gantt-kro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99" y="3132271"/>
            <a:ext cx="5761749" cy="3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7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Harmonogram vs. zasoby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124463" y="1215584"/>
            <a:ext cx="6265088" cy="685800"/>
          </a:xfrm>
        </p:spPr>
        <p:txBody>
          <a:bodyPr/>
          <a:lstStyle/>
          <a:p>
            <a:r>
              <a:rPr lang="pl-PL" b="1" dirty="0"/>
              <a:t>harmonogram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25201" y="1797269"/>
            <a:ext cx="6846082" cy="2062121"/>
          </a:xfrm>
        </p:spPr>
        <p:txBody>
          <a:bodyPr>
            <a:norm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Kiedy? Co? się dzieje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Diagram Gantta i kamienie milowe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CPM: Critical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Method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PERT: Program / Project Evaluation and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5125137" y="3859390"/>
            <a:ext cx="6264414" cy="685800"/>
          </a:xfrm>
        </p:spPr>
        <p:txBody>
          <a:bodyPr/>
          <a:lstStyle/>
          <a:p>
            <a:r>
              <a:rPr lang="pl-PL" b="1" dirty="0"/>
              <a:t>zasoby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5125137" y="4545190"/>
            <a:ext cx="6265588" cy="2223472"/>
          </a:xfrm>
        </p:spPr>
        <p:txBody>
          <a:bodyPr>
            <a:norm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kto? i co? jest potrzebne do wykonania zadań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Typy: ludzkie, materialne, finansowe, informacyjne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Macierz RACI: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Accountable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Consulted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Informed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Określenie roli każdego członka zespołu</a:t>
            </a:r>
          </a:p>
        </p:txBody>
      </p:sp>
    </p:spTree>
    <p:extLst>
      <p:ext uri="{BB962C8B-B14F-4D97-AF65-F5344CB8AC3E}">
        <p14:creationId xmlns:p14="http://schemas.microsoft.com/office/powerpoint/2010/main" val="2204510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Tworzenie wykresu Gantta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61490" y="77063"/>
            <a:ext cx="7546427" cy="4545724"/>
          </a:xfrm>
        </p:spPr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Dzięki temu, że Excel traktuje daty jako kolejne liczby, wykres kolumnowy może zaprezentować jednocześnie datę i liczbę dni. Trik polega teraz na zmianie formatu kolumn serii Start na niewidoczny 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(bez wypełnienia, bez linii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Następnie należy:</a:t>
            </a:r>
            <a:b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usunąć legendę,</a:t>
            </a:r>
            <a:b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odwrócić kolejność kategorii osi pionowej,</a:t>
            </a:r>
            <a:b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zmienić datę początkową osi poziomej na poniedziałek poprzedzający start projektu (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trzeba spojrzeć do kalendarza, wpisać datę w jakiejś komórce i zmienić jej format na ogólny, np. skrótem klawiaturowym </a:t>
            </a:r>
            <a:r>
              <a:rPr lang="pl-PL" i="1" dirty="0" err="1">
                <a:latin typeface="Arial" panose="020B0604020202020204" pitchFamily="34" charset="0"/>
                <a:cs typeface="Arial" panose="020B0604020202020204" pitchFamily="34" charset="0"/>
              </a:rPr>
              <a:t>Ctrl+Shift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+~)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a interwał na 7 (dzięki temu linie siatki będą wskazywać kolejne tygodnie),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14" y="4848876"/>
            <a:ext cx="5475889" cy="17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8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WBS - </a:t>
            </a:r>
            <a:r>
              <a:rPr lang="en-US" b="1" dirty="0" err="1"/>
              <a:t>struktura</a:t>
            </a:r>
            <a:r>
              <a:rPr lang="en-US" b="1" dirty="0"/>
              <a:t> </a:t>
            </a:r>
            <a:r>
              <a:rPr lang="en-US" b="1" dirty="0" err="1"/>
              <a:t>działań</a:t>
            </a:r>
            <a:r>
              <a:rPr lang="en-US" b="1" dirty="0"/>
              <a:t> </a:t>
            </a:r>
            <a:br>
              <a:rPr lang="pl-PL" b="1" dirty="0"/>
            </a:br>
            <a:r>
              <a:rPr lang="en-US" b="1" i="1" dirty="0"/>
              <a:t>( Work Break-Down Structure)</a:t>
            </a:r>
            <a:endParaRPr lang="pl-PL" b="1" i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14040" y="325822"/>
            <a:ext cx="7346731" cy="6285184"/>
          </a:xfrm>
        </p:spPr>
        <p:txBody>
          <a:bodyPr/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Struktura podziału pracy</a:t>
            </a:r>
            <a:r>
              <a:rPr lang="pl-PL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hierarchiczny opis działań i zadań, których wykonanie jest niezbędne w celu realizacji projektu.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Dokument, w który należy rozbić / rozłożyć rezultaty projektu, przewidziane w fazie planowania, na mniejsze części.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Pokazuje się bardziej szczegółowe efekty, z których składają się Nasze rezultaty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Prezentuje się efekty pośrednie prowadzące do osiągnięcia końcowych rezultatów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Zazwyczaj składa się z trzech poziomów: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podział projektu na fazy,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podział faz na etapy,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podział etapów na zadania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1954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WBS JEST…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24551" y="178676"/>
            <a:ext cx="7409794" cy="6421821"/>
          </a:xfrm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narzędziem procesu myślowego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(planowania i projektowania)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pomaga menedżerowi projektu i zespołowi projektowemu wizualizować sposób, w jaki praca będzie przeprowadzona i efektywnie zarządzana,</a:t>
            </a: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narzędziem projektowania architektury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(graficzna ilustracja pracy w projekcie)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pokazuje, w jaki sposób poszczególne części są ze sobą powiązane,</a:t>
            </a: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narzędziem planowania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służy zespołowi projektowemu jako szczegółowa prezentacja zbioru zadań, które muszą być wykonane w celu ukończenia projektu,</a:t>
            </a: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narzędziem raportowania o stanie projektu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wyższe poziomy działań wynikają z działań na poziomach niższych)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definiowanie punktów kontrolnych, w odniesieniu do których zostanie raportowany postęp prac nad projektem.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9382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PODEJŚCIA DO TWORZENIA </a:t>
            </a:r>
            <a:br>
              <a:rPr lang="pl-PL" b="1" dirty="0"/>
            </a:br>
            <a:r>
              <a:rPr lang="pl-PL" b="1" dirty="0"/>
              <a:t>STRUKTURY PODZIAŁU PRAC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03531" y="157655"/>
            <a:ext cx="7441324" cy="6611007"/>
          </a:xfrm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podejście przedmiotowe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definiujemy rezultaty pracy w ramach projektu poprzez ich części składowe umożliwiające osiąganie tych rezultatów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(rekomendowane przez Instytut Zarządzania Projektami - PMI),</a:t>
            </a:r>
          </a:p>
          <a:p>
            <a:pPr marL="0" indent="0">
              <a:buNone/>
            </a:pPr>
            <a:endParaRPr lang="pl-PL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podejście czynnościowe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definiujemy rezultaty projektu poprzez działania, które trzeba wykonać, aby rezultaty zostały osiągnięte (np.: projektuj-buduj-testuj-wdrażaj oraz podejście od strony celów cząstkowych projektu),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podejście organizacyjne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definiujemy rezultaty projektu poprzez jednostki organizacyjne biorące udział w pracach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(działy, procesy, lokalizacja geograficzna).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6002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Metody tworzenia WBS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61490" y="199697"/>
            <a:ext cx="7630510" cy="6526924"/>
          </a:xfrm>
        </p:spPr>
        <p:txBody>
          <a:bodyPr>
            <a:normAutofit lnSpcReduction="10000"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Metoda zstępująca (top-down)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zaczynając od najwyższego poziomu, poszczególne elementy dzieli się na ich części składowe.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Metodę tą stosuje się, gdy przed rozpoczęciem pracy posiada się dobre rozeznanie w zakresie działań wymaganych do realizacji projektu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Metoda ta pozwala na szczegółowe przeanalizowanie działań należących do każdej kategorii i zmniejsza ryzyko pominięcia któregoś z nich.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Metoda burzy mózgów 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brainstorming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- wypisanie wszystkich działań związanych z realizacją projektu, a następnie pogrupowanie ich w kategorie.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Metodę stosuje się, gdy na etapie planowania nie posiada się wiedzy, jakie dokładnie działania będą konieczne do realizacji projektu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Pozwala ona uzyskać pełny zakres potencjalnych działań bez potrzeby organizowania ich w ostateczną strukturę hierarchiczną. Jeżeli uzna się, że dane działanie jest niezbędną częścią projektu, można określić zakres prac powiązanych z jego realizacją.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4752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0" y="42378"/>
            <a:ext cx="9028959" cy="6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95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" y="0"/>
            <a:ext cx="11626080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7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-297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0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-297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65415"/>
            <a:ext cx="11508828" cy="66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TECHNIKI ZARZĄDZANIA CZASEM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PROJEKCIE i nie tylko…</a:t>
            </a:r>
          </a:p>
        </p:txBody>
      </p:sp>
    </p:spTree>
    <p:extLst>
      <p:ext uri="{BB962C8B-B14F-4D97-AF65-F5344CB8AC3E}">
        <p14:creationId xmlns:p14="http://schemas.microsoft.com/office/powerpoint/2010/main" val="1609018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0" y="442912"/>
            <a:ext cx="11846222" cy="6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4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METODA PERT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SIECIOWE TECHNIKI PLANOWANIA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4867"/>
            <a:ext cx="3552497" cy="28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CPM vs.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18447" y="0"/>
            <a:ext cx="6663650" cy="6642538"/>
          </a:xfrm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Metoda CPM 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(Critical </a:t>
            </a:r>
            <a:r>
              <a:rPr lang="pl-PL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Method) </a:t>
            </a:r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PERT 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(Program Evaluation and </a:t>
            </a:r>
            <a:r>
              <a:rPr lang="pl-PL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  <a:r>
              <a:rPr lang="pl-PL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dwie klasyczne techniki zarządzania projektami, wykorzystywane do planowania i kontroli harmonogramu projektu.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Obie opierają się na analizie sieciowej, ale mają inne założenia i zastosowania.</a:t>
            </a:r>
          </a:p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Metody CPM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używa się gdy znany jest dokładnie czasy trwania zadań. W projektach technicznych, budowlanych, produkcyjnych.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Metody PERT używa się w projektach badawczo-rozwojowych, innowacyjnych. Gdy czasy trwania są trudne do przewidzenia.</a:t>
            </a:r>
          </a:p>
        </p:txBody>
      </p:sp>
    </p:spTree>
    <p:extLst>
      <p:ext uri="{BB962C8B-B14F-4D97-AF65-F5344CB8AC3E}">
        <p14:creationId xmlns:p14="http://schemas.microsoft.com/office/powerpoint/2010/main" val="4120117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SIEĆ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50978" y="441434"/>
            <a:ext cx="7525407" cy="6416566"/>
          </a:xfrm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to probabilistyczna metoda planowania i kontroli projektu.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Skrót pochodzi od angielskiej nazwy </a:t>
            </a:r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Evaluation and </a:t>
            </a:r>
            <a:r>
              <a:rPr lang="pl-PL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(w niektórych źródłach "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” jest zastąpione słowem "program”)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Metoda ta pozwala określić drogę krytyczną, najwcześniejsze i najpóźniejsze czasy poszczególnych zdarzeń, a także zapasy czasu na poszczególnych zadaniach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Metoda PERT jest szczególnie użyteczna w zarządzaniu projektami o charakterze badawczo-rozwojowym, gdzie deterministyczne określenie czasów czynności jest na ogół trudne.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8005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SIEĆ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1" y="803186"/>
            <a:ext cx="7325710" cy="5849862"/>
          </a:xfrm>
        </p:spPr>
        <p:txBody>
          <a:bodyPr/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Metoda PERT została opracowana w latach 1956-58 w celu uproszczenia procedur planowania i harmonogramowania dużych i skomplikowanych projektów.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Biuro Projektów Specjalnych Marynarki Wojennej USA zleciło opracowanie nowej metody zarządzania czasem na potrzeby programu atomowych okrętów podwodnych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Polar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Spektakularnym przykładem zastosowania metody PERT były przygotowania do Olimpiady Zimowej w Grenoble (1968) – realizacja projektu trwała od 1965 roku, aż do chwili otwarcia igrzysk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889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Tworzenie diagramu sieciowego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14040" y="210207"/>
            <a:ext cx="7451835" cy="6484883"/>
          </a:xfrm>
        </p:spPr>
        <p:txBody>
          <a:bodyPr>
            <a:normAutofit lnSpcReduction="10000"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Metoda PERT opiera się na stworzeniu diagramu strzałkowego uwzględniającego relacje między poszczególnymi zadaniami i nadrzędność zadań względem siebie.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Diagram jest najczęściej tworzony przy użyciu notacji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AoN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Activity on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gdzie zadania przedstawiane są w postaci prostokątów lub okręgów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(węzłów)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połączonych strzałkami. 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Każdy prostokąt obrazujący zadanie lub czynność zawiera następujące informacje: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numer identyfikacyjny i opis zadania,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najwcześniejszy i najpóźniejszy termin rozpoczęcia 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(ES-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Start oraz EF-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najwcześniejszy i najpóźniejszy termin zakończenia 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 LS-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Start oraz LF-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czas trwania zadania 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(D-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- całkowity zapas czasu 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(F-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827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Określanie czasu trwania zadań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82510" y="704948"/>
            <a:ext cx="7535917" cy="57463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572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W celu określenia czasu trwania każdego z zadań, można określić trzy wartości </a:t>
            </a:r>
            <a:r>
              <a:rPr kumimoji="0" lang="pl-PL" altLang="pl-PL" sz="2000" b="0" i="0" u="none" strike="noStrike" cap="none" normalizeH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– warianty czasu wykonania:</a:t>
            </a:r>
            <a:endParaRPr kumimoji="0" lang="pl-PL" altLang="pl-PL" sz="2000" b="1" i="0" u="none" strike="noStrike" cap="none" normalizeH="0" baseline="0" dirty="0">
              <a:ln>
                <a:noFill/>
              </a:ln>
              <a:solidFill>
                <a:srgbClr val="001133"/>
              </a:solidFill>
              <a:effectLst/>
              <a:cs typeface="Arial" panose="020B0604020202020204" pitchFamily="34" charset="0"/>
            </a:endParaRPr>
          </a:p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1" i="0" u="none" strike="noStrike" cap="none" normalizeH="0" baseline="0" dirty="0">
              <a:ln>
                <a:noFill/>
              </a:ln>
              <a:solidFill>
                <a:srgbClr val="001133"/>
              </a:solidFill>
              <a:effectLst/>
              <a:cs typeface="Arial" panose="020B0604020202020204" pitchFamily="34" charset="0"/>
            </a:endParaRPr>
          </a:p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</a:t>
            </a:r>
            <a:r>
              <a:rPr kumimoji="0" lang="pl-PL" altLang="pl-PL" sz="2000" b="1" i="0" u="none" strike="noStrike" cap="none" normalizeH="0" baseline="-3000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a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 – najkrótszy możliwy (in. optymistyczny) czas trwania danej czynności </a:t>
            </a:r>
            <a:r>
              <a:rPr kumimoji="0" lang="pl-PL" altLang="pl-PL" sz="2000" b="0" i="0" u="none" strike="noStrike" cap="none" normalizeH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pl-PL" altLang="pl-PL" sz="2000" b="0" i="1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(wystąpi w warunkach szczególnie korzystnych dla realizacji zadania)</a:t>
            </a:r>
          </a:p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</a:t>
            </a:r>
            <a:r>
              <a:rPr kumimoji="0" lang="pl-PL" altLang="pl-PL" sz="2000" b="1" i="0" u="none" strike="noStrike" cap="none" normalizeH="0" baseline="-3000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b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 – najdłuższy możliwy (in. pesymistyczny) czas trwania danej czynności </a:t>
            </a:r>
            <a:r>
              <a:rPr kumimoji="0" lang="pl-PL" altLang="pl-PL" sz="2000" b="0" i="0" u="none" strike="noStrike" cap="none" normalizeH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pl-PL" altLang="pl-PL" sz="2000" b="0" i="1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(wystąpi w przypadku szeregu trudności powodujących opóźnienie realizacji zadania),</a:t>
            </a:r>
          </a:p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</a:t>
            </a:r>
            <a:r>
              <a:rPr kumimoji="0" lang="pl-PL" altLang="pl-PL" sz="2000" b="1" i="0" u="none" strike="noStrike" cap="none" normalizeH="0" baseline="-3000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m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 – najbardziej prawdopodobny (in. realistyczny) czas trwania danej czynności (t</a:t>
            </a:r>
            <a:r>
              <a:rPr kumimoji="0" lang="pl-PL" altLang="pl-PL" sz="2000" b="0" i="0" u="none" strike="noStrike" cap="none" normalizeH="0" baseline="-3000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a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 &lt;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</a:t>
            </a:r>
            <a:r>
              <a:rPr kumimoji="0" lang="pl-PL" altLang="pl-PL" sz="2000" b="0" i="0" u="none" strike="noStrike" cap="none" normalizeH="0" baseline="-3000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m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 &lt;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</a:t>
            </a:r>
            <a:r>
              <a:rPr kumimoji="0" lang="pl-PL" altLang="pl-PL" sz="2000" b="0" i="0" u="none" strike="noStrike" cap="none" normalizeH="0" baseline="-30000" dirty="0" err="1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b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rgbClr val="00113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Do obliczenia oczekiwanego czasu realizacji zadania można posłużyć się</a:t>
            </a:r>
            <a:r>
              <a:rPr kumimoji="0" lang="pl-PL" altLang="pl-PL" sz="2000" b="0" i="0" u="none" strike="noStrike" cap="none" normalizeH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1133"/>
                </a:solidFill>
                <a:effectLst/>
                <a:cs typeface="Arial" panose="020B0604020202020204" pitchFamily="34" charset="0"/>
              </a:rPr>
              <a:t>trójkątnym rozkładem gęstości prawdopodobieństwa: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cs typeface="Arial" panose="020B0604020202020204" pitchFamily="34" charset="0"/>
              </a:rPr>
              <a:t>te=(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cs typeface="Arial" panose="020B0604020202020204" pitchFamily="34" charset="0"/>
              </a:rPr>
              <a:t>ta+tm+tb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cs typeface="Arial" panose="020B0604020202020204" pitchFamily="34" charset="0"/>
              </a:rPr>
              <a:t>) / 3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pl-PL" altLang="pl-PL" sz="2000" dirty="0">
                <a:cs typeface="Arial" panose="020B0604020202020204" pitchFamily="34" charset="0"/>
              </a:rPr>
              <a:t>lub rozkładem beta krzywej gęstości prawdopodobieństwa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pl-PL" altLang="pl-PL" sz="2000" b="1" dirty="0">
                <a:solidFill>
                  <a:schemeClr val="accent1"/>
                </a:solidFill>
                <a:cs typeface="Arial" panose="020B0604020202020204" pitchFamily="34" charset="0"/>
              </a:rPr>
              <a:t>te= (O+4M+P)​ / 6     </a:t>
            </a:r>
            <a:endParaRPr kumimoji="0" lang="pl-PL" altLang="pl-PL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48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Rozwiązywanie sieci zadań </a:t>
            </a:r>
            <a:br>
              <a:rPr lang="pl-PL" b="1" dirty="0"/>
            </a:br>
            <a:r>
              <a:rPr lang="pl-PL" b="1" dirty="0"/>
              <a:t>metodą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56082" y="94593"/>
            <a:ext cx="7325711" cy="6684579"/>
          </a:xfrm>
        </p:spPr>
        <p:txBody>
          <a:bodyPr>
            <a:no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Podstawowym celem analizy diagramu PERT jest określenie najkrótszego czasu ukończenia projektu, z uwzględnieniem wszelkich ograniczeń, zależności logicznych i estymowanego czasu trwania poszczególnych czynności.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Rozwiązując sieć metodą PERT, należy pamiętać, że tworzony diagram opiera się najczęściej na subiektywnych ocenach członków zespołu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(szczególnie w przypadku niepowtarzalnych projektów o charakterze badawczo-rozwojowym)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W związku z tym, cała analiza, jak i jej wyniki mają charakter probabilistyczny.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Jedynie w niektórych przypadkach, gdy opieramy się na danych historycznych lub porównawczych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(dane dotyczące podobnych zadań wykonanych w toku realizacji innych projektów)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wynik jest bliższy rzeczywistości. </a:t>
            </a:r>
          </a:p>
        </p:txBody>
      </p:sp>
    </p:spTree>
    <p:extLst>
      <p:ext uri="{BB962C8B-B14F-4D97-AF65-F5344CB8AC3E}">
        <p14:creationId xmlns:p14="http://schemas.microsoft.com/office/powerpoint/2010/main" val="1431611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Pierwszy etap - analiza "do przodu"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7102" y="162910"/>
            <a:ext cx="7409793" cy="6695090"/>
          </a:xfrm>
        </p:spPr>
        <p:txBody>
          <a:bodyPr>
            <a:norm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Pierwszym etapem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 jest obliczenie najwcześniejszego możliwego zakończenia projektu, co w praktyce oznacza obliczenie tego parametru dla ostatniego zadania w diagramie 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(patrząc od lewej do prawej).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Rozpoczyna się od najwcześniejszego zadania nr 1 (czyli 0) i dodaje się oczekiwany czas trwania tego zadania. W wyniku otrzymuje się najwcześniejszy możliwy czas zakończenia zadania, który jest jednocześnie najwcześniejszym możliwym czasem rozpoczęcia kolejnego. Analogicznie postępuje się aż do ostatniego zadania w diagramie.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Tradycyjnie jako czas rozpoczęcia pierwszego zadania wpisywano "1" - pierwszy dzień trwania projektu. Powodowało to jednak komplikacje w dalszych obliczeniach, dlatego też współcześnie zaczyna się od "0". Niemniej obie metody są prawidłowe.</a:t>
            </a:r>
          </a:p>
          <a:p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UWAGA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 – w sytuacji, gdy do jednego zadania prowadzą dwie ścieżki w relacji "koniec-start", obie ścieżki muszą się zakończyć, aby zadanie mogło wystąpić. Jako początek kolejnego zadania przyjmujemy zatem koniec dłuższej z nich.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0717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Drugi etap - analiza "wstecz"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0" y="273269"/>
            <a:ext cx="7546428" cy="6411310"/>
          </a:xfrm>
        </p:spPr>
        <p:txBody>
          <a:bodyPr>
            <a:normAutofit fontScale="92500" lnSpcReduction="20000"/>
          </a:bodyPr>
          <a:lstStyle/>
          <a:p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Celem </a:t>
            </a:r>
            <a:r>
              <a:rPr lang="pl-PL" sz="1900" b="1" dirty="0">
                <a:latin typeface="Arial" panose="020B0604020202020204" pitchFamily="34" charset="0"/>
                <a:cs typeface="Arial" panose="020B0604020202020204" pitchFamily="34" charset="0"/>
              </a:rPr>
              <a:t>drugiego etapu</a:t>
            </a:r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 jest określenie zapasów czasu dla każdego zadania. </a:t>
            </a:r>
          </a:p>
          <a:p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Całkowity zapas czasu to o jaki możemy opóźnić rozpoczęcie realizacji danego zadania, nie powodując opóźnienia realizacji następnego. </a:t>
            </a:r>
          </a:p>
          <a:p>
            <a:r>
              <a:rPr lang="pl-PL" sz="1900" u="sng" dirty="0">
                <a:latin typeface="Arial" panose="020B0604020202020204" pitchFamily="34" charset="0"/>
                <a:cs typeface="Arial" panose="020B0604020202020204" pitchFamily="34" charset="0"/>
              </a:rPr>
              <a:t>Zadania pierwsze i ostatnie zawsze mają zerowy zapas czasu</a:t>
            </a:r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Obliczenia rozpoczyna się tym razem od ostatniego zadania. </a:t>
            </a:r>
          </a:p>
          <a:p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Najwcześniejszy czas zakończenia zadania </a:t>
            </a:r>
            <a:r>
              <a:rPr lang="pl-PL" sz="1900" i="1" dirty="0">
                <a:latin typeface="Arial" panose="020B0604020202020204" pitchFamily="34" charset="0"/>
                <a:cs typeface="Arial" panose="020B0604020202020204" pitchFamily="34" charset="0"/>
              </a:rPr>
              <a:t>(obliczony w pierwszym etapie)</a:t>
            </a:r>
            <a:r>
              <a:rPr lang="pl-PL" sz="1900" dirty="0">
                <a:latin typeface="Arial" panose="020B0604020202020204" pitchFamily="34" charset="0"/>
                <a:cs typeface="Arial" panose="020B0604020202020204" pitchFamily="34" charset="0"/>
              </a:rPr>
              <a:t> jest jednocześnie najpóźniejszym czasem jego zakończenia. Od tej wartości odejmujemy oczekiwany czas trwania zadania. Wynik jest najpóźniejszym czasem rozpoczęcia. Analogicznie postępujemy z kolejnymi zadaniami, poruszając się wzdłuż powiązań logicznych, od prawej do lewej, aż do zadania początkowego.</a:t>
            </a:r>
          </a:p>
          <a:p>
            <a:r>
              <a:rPr lang="pl-PL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UWAGA </a:t>
            </a:r>
            <a:r>
              <a:rPr lang="pl-PL" sz="1900" i="1" dirty="0">
                <a:latin typeface="Arial" panose="020B0604020202020204" pitchFamily="34" charset="0"/>
                <a:cs typeface="Arial" panose="020B0604020202020204" pitchFamily="34" charset="0"/>
              </a:rPr>
              <a:t>– analogicznie do obliczeń w pierwszym etapie, jako najpóźniejszy czas zakończenia zadania do którego prowadzą dwie ścieżki w relacji "koniec-start", przyjmujemy najpóźniejszy czas rozpoczęcia poprzedniego zadania na dłuższej ścieżce. Analizujemy od prawej do lewej, a więc "poprzednie zadanie" oznacza w tym przypadku zadanie po prawej stronie od zadania analizowanego.</a:t>
            </a:r>
            <a:endParaRPr lang="pl-PL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294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b="1" dirty="0"/>
              <a:t>I</a:t>
            </a:r>
            <a:r>
              <a:rPr lang="pl-PL" b="1" dirty="0"/>
              <a:t>. Segregacja zadań pod kątem ważności i pilności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92717" y="803186"/>
            <a:ext cx="7199586" cy="5248622"/>
          </a:xfrm>
        </p:spPr>
        <p:txBody>
          <a:bodyPr/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tzw. MACIERZ EISENHOWER’A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Jest to technika ułatwiająca rozplanowanie czasu. 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myśl niej, </a:t>
            </a:r>
            <a:r>
              <a:rPr lang="pl-PL" sz="2000" u="sng" dirty="0">
                <a:latin typeface="Arial" panose="020B0604020202020204" pitchFamily="34" charset="0"/>
                <a:cs typeface="Arial" panose="020B0604020202020204" pitchFamily="34" charset="0"/>
              </a:rPr>
              <a:t>wszystkie zadania mogą być przypisane do jednej z 4 kategorii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ważne i pilne;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Ważne, ale nie pilne;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mało ważne, ale pilne;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mało ważne i nie pilne.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2696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TECHNIKA OCENY I KONTROLI DZIAŁANIA – PERT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7103" y="220717"/>
            <a:ext cx="7336221" cy="6463861"/>
          </a:xfrm>
        </p:spPr>
        <p:txBody>
          <a:bodyPr>
            <a:norm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technice oceny i kontroli działania (PERT)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celem działania również jest wyznaczenie ścieżki krytycznej.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Podstawowa różnica między tą techniką a kolejną polega na tym, że jest ona stosowana dla przedsięwzięć, w których nie można ze 100% pewnością określić czasu trwania realizacji niektórych zadań. 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u="sng" dirty="0">
                <a:latin typeface="Arial" panose="020B0604020202020204" pitchFamily="34" charset="0"/>
                <a:cs typeface="Arial" panose="020B0604020202020204" pitchFamily="34" charset="0"/>
              </a:rPr>
              <a:t>Czas ten szacuje się na podstawie trzech ocen eksperckich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optymistycznego czasu zakończenia zadania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jest to najkrótszy możliwy czas, w którym zadanie może być wykonane w wyjątkowo sprzyjających warunkach;</a:t>
            </a:r>
          </a:p>
          <a:p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najbardziej prawdopodobnego czasu zakończenia zadania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jest to czas, który byłby możliwy w wypadku wielokrotnego powtarzaniu danego zadania w tych samych warunkach;</a:t>
            </a:r>
          </a:p>
          <a:p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pesymistycznego czasu zakończenia zadania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– jest to czas, jaki jest potrzebny do wykonania zadania w wyjątkowo niesprzyjających warunkach.</a:t>
            </a:r>
          </a:p>
        </p:txBody>
      </p:sp>
    </p:spTree>
    <p:extLst>
      <p:ext uri="{BB962C8B-B14F-4D97-AF65-F5344CB8AC3E}">
        <p14:creationId xmlns:p14="http://schemas.microsoft.com/office/powerpoint/2010/main" val="2777227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Ścieżka krytyczna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93020" y="220717"/>
            <a:ext cx="7388773" cy="5948855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Po obliczeniu najwcześniejszego możliwego terminu zakończenia projektu i określeniu zapasów czasu dla poszczególnych zadań, zawsze pojawi się przynajmniej jeden łańcuch czynności z zerowym zapasem czasu.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Są to czynności o strategicznym znaczeniu dla realizacji całego projektu, gdyż jakiekolwiek opóźnienie w ich wykonaniu spowoduje opóźnienie zakończenia całego projektu.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rysunkach ścieżka krytyczna najczęściej zaznaczona zostaje pogrubionymi strzałkami.</a:t>
            </a:r>
          </a:p>
        </p:txBody>
      </p:sp>
    </p:spTree>
    <p:extLst>
      <p:ext uri="{BB962C8B-B14F-4D97-AF65-F5344CB8AC3E}">
        <p14:creationId xmlns:p14="http://schemas.microsoft.com/office/powerpoint/2010/main" val="2784874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43588"/>
              </p:ext>
            </p:extLst>
          </p:nvPr>
        </p:nvGraphicFramePr>
        <p:xfrm>
          <a:off x="6232635" y="5077773"/>
          <a:ext cx="5864772" cy="1645920"/>
        </p:xfrm>
        <a:graphic>
          <a:graphicData uri="http://schemas.openxmlformats.org/drawingml/2006/table">
            <a:tbl>
              <a:tblPr/>
              <a:tblGrid>
                <a:gridCol w="1954924">
                  <a:extLst>
                    <a:ext uri="{9D8B030D-6E8A-4147-A177-3AD203B41FA5}">
                      <a16:colId xmlns:a16="http://schemas.microsoft.com/office/drawing/2014/main" val="1019931947"/>
                    </a:ext>
                  </a:extLst>
                </a:gridCol>
                <a:gridCol w="1954924">
                  <a:extLst>
                    <a:ext uri="{9D8B030D-6E8A-4147-A177-3AD203B41FA5}">
                      <a16:colId xmlns:a16="http://schemas.microsoft.com/office/drawing/2014/main" val="892499039"/>
                    </a:ext>
                  </a:extLst>
                </a:gridCol>
                <a:gridCol w="1954924">
                  <a:extLst>
                    <a:ext uri="{9D8B030D-6E8A-4147-A177-3AD203B41FA5}">
                      <a16:colId xmlns:a16="http://schemas.microsoft.com/office/drawing/2014/main" val="3276547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Najwcześniejsze rozpoczęcie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Czas trwania zadania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Najwcześniejsze zakończenie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9286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 identyfikacyjny i opis zadania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624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Najpóźniejsze rozpoczęcie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Całkowity zapas czasu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Najpóźniejsze zakończenie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97020"/>
                  </a:ext>
                </a:extLst>
              </a:tr>
            </a:tbl>
          </a:graphicData>
        </a:graphic>
      </p:graphicFrame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1" y="213363"/>
            <a:ext cx="11298612" cy="4022306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214184" y="6197741"/>
            <a:ext cx="4259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Przykład wykresu PERT w notacji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AoN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3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CPM: Critical </a:t>
            </a:r>
            <a:r>
              <a:rPr lang="pl-PL" b="1" dirty="0" err="1"/>
              <a:t>Path</a:t>
            </a:r>
            <a:r>
              <a:rPr lang="pl-PL" b="1" dirty="0"/>
              <a:t> Method 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SIECIOWE TECHNIKI PLANOWANIA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4018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METODA ŚCIEŻKI KRYTYCZNEJ – CPM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29655" y="803186"/>
            <a:ext cx="7262648" cy="595496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Zastosowanie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metody ścieżki krytycznej (CPM)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sprowadza się do określenia tzw. zadań krytycznych, czyli takich, których terminowa realizacja jest warunkiem terminowej realizacji całego przedsięwzięcia. 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W każdym przedsięwzięciu występuje pewna liczba takich zadań, natomiast pozostałe mogą zostać opóźnione i nie wpłyną na końcowy termin realizacji.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Metoda ta umożliwia skrócenie czasu realizacji całego przedsięwzięcia bez dodatkowych nakładów i zmian organizacyjnych dzięki racjonalnemu wykorzystania rezerw czasowych i koncentracji na zadaniach krytycznych.</a:t>
            </a:r>
          </a:p>
        </p:txBody>
      </p:sp>
    </p:spTree>
    <p:extLst>
      <p:ext uri="{BB962C8B-B14F-4D97-AF65-F5344CB8AC3E}">
        <p14:creationId xmlns:p14="http://schemas.microsoft.com/office/powerpoint/2010/main" val="3923419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9" y="120477"/>
            <a:ext cx="7735614" cy="66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4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9" y="181159"/>
            <a:ext cx="8460828" cy="64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6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81268"/>
              </p:ext>
            </p:extLst>
          </p:nvPr>
        </p:nvGraphicFramePr>
        <p:xfrm>
          <a:off x="935422" y="1240220"/>
          <a:ext cx="10352688" cy="4708634"/>
        </p:xfrm>
        <a:graphic>
          <a:graphicData uri="http://schemas.openxmlformats.org/drawingml/2006/table">
            <a:tbl>
              <a:tblPr/>
              <a:tblGrid>
                <a:gridCol w="1725448">
                  <a:extLst>
                    <a:ext uri="{9D8B030D-6E8A-4147-A177-3AD203B41FA5}">
                      <a16:colId xmlns:a16="http://schemas.microsoft.com/office/drawing/2014/main" val="2036984025"/>
                    </a:ext>
                  </a:extLst>
                </a:gridCol>
                <a:gridCol w="1725448">
                  <a:extLst>
                    <a:ext uri="{9D8B030D-6E8A-4147-A177-3AD203B41FA5}">
                      <a16:colId xmlns:a16="http://schemas.microsoft.com/office/drawing/2014/main" val="3264897903"/>
                    </a:ext>
                  </a:extLst>
                </a:gridCol>
                <a:gridCol w="1725448">
                  <a:extLst>
                    <a:ext uri="{9D8B030D-6E8A-4147-A177-3AD203B41FA5}">
                      <a16:colId xmlns:a16="http://schemas.microsoft.com/office/drawing/2014/main" val="195435338"/>
                    </a:ext>
                  </a:extLst>
                </a:gridCol>
                <a:gridCol w="1725448">
                  <a:extLst>
                    <a:ext uri="{9D8B030D-6E8A-4147-A177-3AD203B41FA5}">
                      <a16:colId xmlns:a16="http://schemas.microsoft.com/office/drawing/2014/main" val="6139571"/>
                    </a:ext>
                  </a:extLst>
                </a:gridCol>
                <a:gridCol w="1725448">
                  <a:extLst>
                    <a:ext uri="{9D8B030D-6E8A-4147-A177-3AD203B41FA5}">
                      <a16:colId xmlns:a16="http://schemas.microsoft.com/office/drawing/2014/main" val="2263263226"/>
                    </a:ext>
                  </a:extLst>
                </a:gridCol>
                <a:gridCol w="1725448">
                  <a:extLst>
                    <a:ext uri="{9D8B030D-6E8A-4147-A177-3AD203B41FA5}">
                      <a16:colId xmlns:a16="http://schemas.microsoft.com/office/drawing/2014/main" val="141166475"/>
                    </a:ext>
                  </a:extLst>
                </a:gridCol>
              </a:tblGrid>
              <a:tr h="1384892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Zadanie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Poprzednik(i)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Czas trwania (dni)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 (</a:t>
                      </a:r>
                      <a:r>
                        <a:rPr lang="pl-PL" dirty="0" err="1"/>
                        <a:t>opt</a:t>
                      </a:r>
                      <a:r>
                        <a:rPr lang="pl-PL" dirty="0"/>
                        <a:t>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M (</a:t>
                      </a:r>
                      <a:r>
                        <a:rPr lang="pl-PL" dirty="0" err="1"/>
                        <a:t>najprawd</a:t>
                      </a:r>
                      <a:r>
                        <a:rPr lang="pl-PL" dirty="0"/>
                        <a:t>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 (</a:t>
                      </a:r>
                      <a:r>
                        <a:rPr lang="pl-PL" dirty="0" err="1"/>
                        <a:t>pesym</a:t>
                      </a:r>
                      <a:r>
                        <a:rPr lang="pl-PL" dirty="0"/>
                        <a:t>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194207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467586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49236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8398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B, 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523823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176153"/>
                  </a:ext>
                </a:extLst>
              </a:tr>
              <a:tr h="553957">
                <a:tc>
                  <a:txBody>
                    <a:bodyPr/>
                    <a:lstStyle/>
                    <a:p>
                      <a:r>
                        <a:rPr lang="pl-PL"/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D,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837520"/>
                  </a:ext>
                </a:extLst>
              </a:tr>
            </a:tbl>
          </a:graphicData>
        </a:graphic>
      </p:graphicFrame>
      <p:sp>
        <p:nvSpPr>
          <p:cNvPr id="5" name="Prostokąt 4"/>
          <p:cNvSpPr/>
          <p:nvPr/>
        </p:nvSpPr>
        <p:spPr>
          <a:xfrm>
            <a:off x="819806" y="425697"/>
            <a:ext cx="10468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PRZYKŁAD: Projekt składa się z 6 zadań (A–F), które mają określone zależności:</a:t>
            </a:r>
          </a:p>
        </p:txBody>
      </p:sp>
    </p:spTree>
    <p:extLst>
      <p:ext uri="{BB962C8B-B14F-4D97-AF65-F5344CB8AC3E}">
        <p14:creationId xmlns:p14="http://schemas.microsoft.com/office/powerpoint/2010/main" val="2490093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4193" y="2349925"/>
            <a:ext cx="3683417" cy="2456442"/>
          </a:xfrm>
        </p:spPr>
        <p:txBody>
          <a:bodyPr/>
          <a:lstStyle/>
          <a:p>
            <a:r>
              <a:rPr lang="pl-PL" b="1" dirty="0"/>
              <a:t>CPM – metoda deterministyczna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40167" y="0"/>
            <a:ext cx="7346730" cy="6858000"/>
          </a:xfrm>
        </p:spPr>
        <p:txBody>
          <a:bodyPr>
            <a:norm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Harmonogram: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(4)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(6), po A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(5), po A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(3), po B i C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(4), po C</a:t>
            </a: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(2), po D i E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Możliwe ścieżki: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B → D → F = 4 + 6 + 3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15 dni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C → D → F = 4 + 5 + 3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14 dni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C → E → F = 4 + 5 + 4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15 dni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Ścieżki krytyczne: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Ścieżka 1 i 3 – obie mają 15 dni →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projekt potrwa 15 dni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05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PERT – metoda probabilistyczna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492114"/>
              </p:ext>
            </p:extLst>
          </p:nvPr>
        </p:nvGraphicFramePr>
        <p:xfrm>
          <a:off x="4529957" y="294290"/>
          <a:ext cx="7504386" cy="6190593"/>
        </p:xfrm>
        <a:graphic>
          <a:graphicData uri="http://schemas.openxmlformats.org/drawingml/2006/table">
            <a:tbl>
              <a:tblPr/>
              <a:tblGrid>
                <a:gridCol w="1250731">
                  <a:extLst>
                    <a:ext uri="{9D8B030D-6E8A-4147-A177-3AD203B41FA5}">
                      <a16:colId xmlns:a16="http://schemas.microsoft.com/office/drawing/2014/main" val="1072374610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672966606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63185117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901184077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347332894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41673473"/>
                    </a:ext>
                  </a:extLst>
                </a:gridCol>
              </a:tblGrid>
              <a:tr h="509813">
                <a:tc>
                  <a:txBody>
                    <a:bodyPr/>
                    <a:lstStyle/>
                    <a:p>
                      <a:r>
                        <a:rPr lang="pl-PL" sz="1200"/>
                        <a:t>Zadanie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O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M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P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Obliczenie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TE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35606"/>
                  </a:ext>
                </a:extLst>
              </a:tr>
              <a:tr h="1383780">
                <a:tc>
                  <a:txBody>
                    <a:bodyPr/>
                    <a:lstStyle/>
                    <a:p>
                      <a:r>
                        <a:rPr lang="pl-PL" sz="1200"/>
                        <a:t>A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3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4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5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(3 + 4×4 + 5)/6 = (3 + 16 + 5)/6 = 24/6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/>
                        <a:t>4.0</a:t>
                      </a:r>
                      <a:endParaRPr lang="pl-PL" sz="120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79454"/>
                  </a:ext>
                </a:extLst>
              </a:tr>
              <a:tr h="1383780">
                <a:tc>
                  <a:txBody>
                    <a:bodyPr/>
                    <a:lstStyle/>
                    <a:p>
                      <a:r>
                        <a:rPr lang="pl-PL" sz="1200"/>
                        <a:t>B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5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9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(5 + 4×6 + 9)/6 = (5 + 24 + 9)/6 = 38/6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/>
                        <a:t>6.33</a:t>
                      </a:r>
                      <a:endParaRPr lang="pl-PL" sz="120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48307"/>
                  </a:ext>
                </a:extLst>
              </a:tr>
              <a:tr h="728305">
                <a:tc>
                  <a:txBody>
                    <a:bodyPr/>
                    <a:lstStyle/>
                    <a:p>
                      <a:r>
                        <a:rPr lang="pl-PL" sz="1200"/>
                        <a:t>C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4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5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(4 + 20 + 6)/6 = 30/6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/>
                        <a:t>5.0</a:t>
                      </a:r>
                      <a:endParaRPr lang="pl-PL" sz="120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203246"/>
                  </a:ext>
                </a:extLst>
              </a:tr>
              <a:tr h="728305">
                <a:tc>
                  <a:txBody>
                    <a:bodyPr/>
                    <a:lstStyle/>
                    <a:p>
                      <a:r>
                        <a:rPr lang="pl-PL" sz="1200"/>
                        <a:t>D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2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3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4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(2 + 12 + 4)/6 = 18/6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/>
                        <a:t>3.0</a:t>
                      </a:r>
                      <a:endParaRPr lang="pl-PL" sz="120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663536"/>
                  </a:ext>
                </a:extLst>
              </a:tr>
              <a:tr h="728305">
                <a:tc>
                  <a:txBody>
                    <a:bodyPr/>
                    <a:lstStyle/>
                    <a:p>
                      <a:r>
                        <a:rPr lang="pl-PL" sz="1200"/>
                        <a:t>E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3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4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(3 + 16 + 6)/6 = 25/6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/>
                        <a:t>4.17</a:t>
                      </a:r>
                      <a:endParaRPr lang="pl-PL" sz="120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148606"/>
                  </a:ext>
                </a:extLst>
              </a:tr>
              <a:tr h="728305">
                <a:tc>
                  <a:txBody>
                    <a:bodyPr/>
                    <a:lstStyle/>
                    <a:p>
                      <a:r>
                        <a:rPr lang="pl-PL" sz="1200"/>
                        <a:t>F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1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2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3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(1 + 8 + 3)/6 = 12/6</a:t>
                      </a:r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/>
                        <a:t>2.0</a:t>
                      </a:r>
                      <a:endParaRPr lang="pl-PL" sz="1200" dirty="0"/>
                    </a:p>
                  </a:txBody>
                  <a:tcPr marL="61744" marR="61744" marT="30872" marB="308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25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6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578266" cy="2456442"/>
          </a:xfrm>
        </p:spPr>
        <p:txBody>
          <a:bodyPr/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1. MACIERZ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Eisenhower’a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08331" y="803186"/>
            <a:ext cx="7126014" cy="6054814"/>
          </a:xfrm>
        </p:spPr>
        <p:txBody>
          <a:bodyPr/>
          <a:lstStyle/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Generał Dwight Eisenhower – trzydziesty czwarty prezydent Stanów Zjednoczonych miał takie motto: „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seldom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urgent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urgent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seldom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” (</a:t>
            </a:r>
            <a:r>
              <a:rPr lang="pl-PL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to co ważne rzadko bywa pilne, a to co pilne rzadko bywa ważne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Koncepcja ta jest zwana macierzą lub kwadratem Eisenhowera i pomaga w ustalaniu priorytetów dla wszystkich działań. </a:t>
            </a:r>
          </a:p>
          <a:p>
            <a:pPr marL="0" indent="0" fontAlgn="base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Dzięki temu narzędziu, 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zarządzanie sobą w czasie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 staje się łatwiejsze, bardziej zrozumiałe i wpływa na wzrost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efektywności pracy.</a:t>
            </a: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3652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METODA PERT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18447" y="803186"/>
            <a:ext cx="6831815" cy="5723738"/>
          </a:xfrm>
        </p:spPr>
        <p:txBody>
          <a:bodyPr/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Ścieżki (z TE):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B → D → F = 4 + 6.33 + 3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15.33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C → D → F = 4 + 5 + 3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14.0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C → E → F = 4 + 5 + 4.17 + 2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15.17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Najdłuższa ścieżka </a:t>
            </a:r>
            <a:r>
              <a:rPr lang="pl-PL" b="1" i="1" dirty="0">
                <a:latin typeface="Arial" panose="020B0604020202020204" pitchFamily="34" charset="0"/>
                <a:cs typeface="Arial" panose="020B0604020202020204" pitchFamily="34" charset="0"/>
              </a:rPr>
              <a:t>(średnio):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 → B → D → F =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15.33 dni</a:t>
            </a:r>
          </a:p>
          <a:p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WNIOSKI dla obu metod są zbieżne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CPM: projekt potrwa 15 dni.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PERT: projekt potrwa średnio 15.33 dnia,</a:t>
            </a:r>
          </a:p>
        </p:txBody>
      </p:sp>
    </p:spTree>
    <p:extLst>
      <p:ext uri="{BB962C8B-B14F-4D97-AF65-F5344CB8AC3E}">
        <p14:creationId xmlns:p14="http://schemas.microsoft.com/office/powerpoint/2010/main" val="1279564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PLANOWANIE ZASOBÓW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CZĘŚĆ II</a:t>
            </a:r>
          </a:p>
        </p:txBody>
      </p:sp>
    </p:spTree>
    <p:extLst>
      <p:ext uri="{BB962C8B-B14F-4D97-AF65-F5344CB8AC3E}">
        <p14:creationId xmlns:p14="http://schemas.microsoft.com/office/powerpoint/2010/main" val="23149317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PLANOWANIE</a:t>
            </a:r>
            <a:br>
              <a:rPr lang="pl-PL" b="1" dirty="0"/>
            </a:br>
            <a:r>
              <a:rPr lang="pl-PL" b="1" dirty="0"/>
              <a:t>ZASOBÓW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Planowanie zasobów w projekcie polega na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określeniu, jakie zasoby są potrzebne do wykonania zaplanowanych zadań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w jakiej ilości, kiedy i na jak długo. </a:t>
            </a:r>
          </a:p>
          <a:p>
            <a:pPr marL="0" indent="0">
              <a:buNone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Celem jest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zapewnienie dostępności odpowiednich ludzi, sprzętu, materiałów i budżetu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w odpowiednich momentach, aby projekt mógł przebiegać zgodnie z harmonogramem i budżetem.</a:t>
            </a:r>
          </a:p>
        </p:txBody>
      </p:sp>
    </p:spTree>
    <p:extLst>
      <p:ext uri="{BB962C8B-B14F-4D97-AF65-F5344CB8AC3E}">
        <p14:creationId xmlns:p14="http://schemas.microsoft.com/office/powerpoint/2010/main" val="52179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ZASOBÓW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29655" y="803185"/>
            <a:ext cx="7189076" cy="5744759"/>
          </a:xfrm>
        </p:spPr>
        <p:txBody>
          <a:bodyPr/>
          <a:lstStyle/>
          <a:p>
            <a:pPr algn="ctr"/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Identyfikacja zasobów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Należy zidentyfikować,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jakie typy zasobów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będą potrzebne: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Zasoby ludzkie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członkowie zespołu, specjaliści, konsultanci.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Zasoby rzeczowe (materialne)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sprzęt, narzędzia, materiały.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Zasoby finansowe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pieniądze potrzebne do zakupu materiałów, wynagrodzeń, usług.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Zasoby informacyjne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dane, dokumentacja, know-how, dostęp do systemów.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19894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ZASOBÓW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03228" y="483476"/>
            <a:ext cx="7241627" cy="6106510"/>
          </a:xfrm>
        </p:spPr>
        <p:txBody>
          <a:bodyPr>
            <a:normAutofit/>
          </a:bodyPr>
          <a:lstStyle/>
          <a:p>
            <a:pPr algn="ctr"/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Szacowanie zapotrzebowania</a:t>
            </a:r>
          </a:p>
          <a:p>
            <a:pPr marL="0" indent="0" algn="ctr">
              <a:buNone/>
            </a:pPr>
            <a:endParaRPr lang="pl-PL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Dla każdego zadania z harmonogramu należy określić: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Jakie zasoby są potrzebne?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Ile ich potrzeba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(np. 2 programistów, 3 dni dostępu do serwera)?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Kiedy będą potrzebne?</a:t>
            </a: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13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ZASOBÓW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40166" y="803186"/>
            <a:ext cx="7210095" cy="5248622"/>
          </a:xfrm>
        </p:spPr>
        <p:txBody>
          <a:bodyPr>
            <a:normAutofit/>
          </a:bodyPr>
          <a:lstStyle/>
          <a:p>
            <a:pPr algn="ctr"/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Tworzenie harmonogramu zasobów</a:t>
            </a:r>
          </a:p>
          <a:p>
            <a:pPr marL="0" indent="0" algn="ctr">
              <a:buNone/>
            </a:pPr>
            <a:endParaRPr lang="pl-PL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Należy przypisać zasoby do zadań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w harmonogramie.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Zobaczyć, gdzie mogą wystąpić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konflikty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(np. jeden pracownik przypisany do dwóch zadań jednocześnie).</a:t>
            </a: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Sprawdzić dostępność i terminy.</a:t>
            </a: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887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ZASOBÓW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82511" y="1255131"/>
            <a:ext cx="7126013" cy="5248622"/>
          </a:xfrm>
        </p:spPr>
        <p:txBody>
          <a:bodyPr/>
          <a:lstStyle/>
          <a:p>
            <a:pPr algn="ctr"/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Optymalizacja zasobów</a:t>
            </a:r>
          </a:p>
          <a:p>
            <a:pPr marL="0" indent="0" algn="ctr">
              <a:buNone/>
            </a:pPr>
            <a:endParaRPr lang="pl-PL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Unikanie przeciążeń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(ang. </a:t>
            </a:r>
            <a:r>
              <a:rPr lang="pl-PL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over-allocation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sytuacji, w której ktoś ma przypisane zbyt wiele zadań naraz.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Wyrównywanie zasobów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przesuwanie zadań, aby równomiernie rozłożyć obciążenie.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Bufory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zapas czasu lub ludzi na wypadek opóźnień lub absencji.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855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ETAPY PLANOWANIA ZASOBÓW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18447" y="803185"/>
            <a:ext cx="6281873" cy="5681697"/>
          </a:xfrm>
        </p:spPr>
        <p:txBody>
          <a:bodyPr>
            <a:normAutofit/>
          </a:bodyPr>
          <a:lstStyle/>
          <a:p>
            <a:pPr algn="ctr"/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Ustalanie ról i odpowiedzialności (np. RACI)</a:t>
            </a:r>
          </a:p>
          <a:p>
            <a:pPr marL="0" indent="0" algn="ctr">
              <a:buNone/>
            </a:pPr>
            <a:endParaRPr lang="pl-PL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Dzięki macierzy RACI / RASCI określa się: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kto wykonuje (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kto odpowiada (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Accountable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kto wykonuje (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Supported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kto doradza (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Consulted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– kto jest informowany (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Informed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8560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MACIERZ RACI / RASCI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24248" y="803186"/>
            <a:ext cx="6978869" cy="5248622"/>
          </a:xfrm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Macierz RACI </a:t>
            </a:r>
            <a:r>
              <a:rPr lang="pl-PL" sz="2000" i="1" dirty="0">
                <a:latin typeface="Arial" panose="020B0604020202020204" pitchFamily="34" charset="0"/>
                <a:cs typeface="Arial" panose="020B0604020202020204" pitchFamily="34" charset="0"/>
              </a:rPr>
              <a:t>(zwana również macierzą odpowiedzialności)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to narzędzie służące do określania ról w zespołach projektowych oraz odpowiedzialności za każde zadanie, kamień milowy lub produkt końcowy projektu.</a:t>
            </a:r>
          </a:p>
          <a:p>
            <a:pPr marL="0" indent="0">
              <a:buNone/>
            </a:pP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to proste podejście do definiowania ról i obowiązków w projekcie, które pomagają osiągnąć pożądane rezultaty</a:t>
            </a:r>
          </a:p>
        </p:txBody>
      </p:sp>
    </p:spTree>
    <p:extLst>
      <p:ext uri="{BB962C8B-B14F-4D97-AF65-F5344CB8AC3E}">
        <p14:creationId xmlns:p14="http://schemas.microsoft.com/office/powerpoint/2010/main" val="1750618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Korzyści z zastosowania RACI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61490" y="241738"/>
            <a:ext cx="7504385" cy="6348248"/>
          </a:xfrm>
        </p:spPr>
        <p:txBody>
          <a:bodyPr>
            <a:normAutofit fontScale="92500" lnSpcReduction="10000"/>
          </a:bodyPr>
          <a:lstStyle/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Eliminuje pomieszanie ról i niejasności co do tego, kto podejmuje decyzje (może się zdarzyć, że stroną decyzyjną jest osoba R - Odpowiedzialna lub A - Zatwierdzająca, więc należy to wyjaśnić od samego początku)</a:t>
            </a:r>
          </a:p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Zachęca do pracy zespołowej i komunikacji między wszystkimi zaangażowanymi w projekt, co prowadzi do prostego ustawienia oczekiwań</a:t>
            </a:r>
          </a:p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Zapobiega nadmiernemu lub niedostatecznemu przydzielaniu zasobów członkowi zespołu i zapewnia płynną realokację zasobów w razie potrzeby</a:t>
            </a:r>
          </a:p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Gwarantuje, że nawet w przypadku realokacji zasobów, żadne zadanie nie zostanie pominięte</a:t>
            </a:r>
          </a:p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Korzystając z niego, usprawnia się komunikację, eliminuje rozwiązywanie konfliktów, zaszczepia zaufanie i zapewnia wysoki poziom zaangażowania</a:t>
            </a:r>
          </a:p>
          <a:p>
            <a:r>
              <a:rPr lang="pl-PL" sz="2200" dirty="0">
                <a:latin typeface="Arial" panose="020B0604020202020204" pitchFamily="34" charset="0"/>
                <a:cs typeface="Arial" panose="020B0604020202020204" pitchFamily="34" charset="0"/>
              </a:rPr>
              <a:t>Ostatecznie poprawia wydajność projektu i oszczędza czas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796040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D1A13CC3892747B353EE973F0DA004" ma:contentTypeVersion="12" ma:contentTypeDescription="Utwórz nowy dokument." ma:contentTypeScope="" ma:versionID="364a21bd231bf8a5ebd2f168b623cec8">
  <xsd:schema xmlns:xsd="http://www.w3.org/2001/XMLSchema" xmlns:xs="http://www.w3.org/2001/XMLSchema" xmlns:p="http://schemas.microsoft.com/office/2006/metadata/properties" xmlns:ns2="47e3b31b-7d2c-4e73-ad08-1cd089033e99" xmlns:ns3="db3959ca-35cd-49d4-bb64-c0d7d4f8494a" targetNamespace="http://schemas.microsoft.com/office/2006/metadata/properties" ma:root="true" ma:fieldsID="764c390e63d1ad645b7d509429d9bdaa" ns2:_="" ns3:_="">
    <xsd:import namespace="47e3b31b-7d2c-4e73-ad08-1cd089033e99"/>
    <xsd:import namespace="db3959ca-35cd-49d4-bb64-c0d7d4f849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3b31b-7d2c-4e73-ad08-1cd089033e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3959ca-35cd-49d4-bb64-c0d7d4f849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5B67BD-94E7-4413-9844-D1E065F77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e3b31b-7d2c-4e73-ad08-1cd089033e99"/>
    <ds:schemaRef ds:uri="db3959ca-35cd-49d4-bb64-c0d7d4f849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B59A5C-F07E-42B2-A1D2-4BED0C7465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DF2AC3-5C34-4681-B547-9E63EE73E99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510</TotalTime>
  <Words>6773</Words>
  <Application>Microsoft Office PowerPoint</Application>
  <PresentationFormat>Panoramiczny</PresentationFormat>
  <Paragraphs>723</Paragraphs>
  <Slides>108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108</vt:i4>
      </vt:variant>
    </vt:vector>
  </HeadingPairs>
  <TitlesOfParts>
    <vt:vector size="109" baseType="lpstr">
      <vt:lpstr>Atlas</vt:lpstr>
      <vt:lpstr>PLANOWANIE HARMONOGRAMU I ZASOBÓW</vt:lpstr>
      <vt:lpstr>PLANOWANIE HARMONOGRAMU</vt:lpstr>
      <vt:lpstr>ZARZĄDZANIE CZASEM</vt:lpstr>
      <vt:lpstr>Etapy planowania czasu</vt:lpstr>
      <vt:lpstr>PLANOWANIE HARMONOGRAMU</vt:lpstr>
      <vt:lpstr>Harmonogram vs. zasoby</vt:lpstr>
      <vt:lpstr>TECHNIKI ZARZĄDZANIA CZASEM</vt:lpstr>
      <vt:lpstr>I. Segregacja zadań pod kątem ważności i pilności</vt:lpstr>
      <vt:lpstr>1. MACIERZ Eisenhower’a</vt:lpstr>
      <vt:lpstr>MACIERZ Eisenhower’a</vt:lpstr>
      <vt:lpstr>Prezentacja programu PowerPoint</vt:lpstr>
      <vt:lpstr>MACIERZ Eisenhower’a</vt:lpstr>
      <vt:lpstr>ZADANIA WAŻNE</vt:lpstr>
      <vt:lpstr>ZADANIA PILNE</vt:lpstr>
      <vt:lpstr>Analizując ważność i pilność, proszę wpisać do macierzy wszystkie swoje zadania, początkowo, na jeden miesiąc</vt:lpstr>
      <vt:lpstr>Proszę odpowiedzieć sobie na pytania:</vt:lpstr>
      <vt:lpstr>WAŻNE I PILNE 1 ćwiartka</vt:lpstr>
      <vt:lpstr>WAŻNE I PILNE 1 ćwiartka</vt:lpstr>
      <vt:lpstr>WAŻNE I NIEPILNE 2 ćwiartka</vt:lpstr>
      <vt:lpstr>NIEWAŻNE I PILNE 3 ćwiartka</vt:lpstr>
      <vt:lpstr>NIEWAŻNE I NIEPILNE 4 ćwiartka</vt:lpstr>
      <vt:lpstr>WNIOSKI</vt:lpstr>
      <vt:lpstr>2. METODA ALPEN</vt:lpstr>
      <vt:lpstr>METODA ALPEN</vt:lpstr>
      <vt:lpstr>METODA ALPEN</vt:lpstr>
      <vt:lpstr>3. ZASADA 5S</vt:lpstr>
      <vt:lpstr>ZASADA 5S</vt:lpstr>
      <vt:lpstr>ZASADA 5S</vt:lpstr>
      <vt:lpstr>ZASADA 5S</vt:lpstr>
      <vt:lpstr>ZASADA 5S</vt:lpstr>
      <vt:lpstr>CEL METODY 5S</vt:lpstr>
      <vt:lpstr>Metoda działa w taki sposób, aby:</vt:lpstr>
      <vt:lpstr>4. ZASADA PARETO</vt:lpstr>
      <vt:lpstr>ZASADA PARETO</vt:lpstr>
      <vt:lpstr>ZASADA PARETO</vt:lpstr>
      <vt:lpstr>ZASADA PARETO przykłady (życie prywatne):</vt:lpstr>
      <vt:lpstr>ZASADA PARETO przykłady (biznes):</vt:lpstr>
      <vt:lpstr>ODWRÓCONA ZASADA PARETO</vt:lpstr>
      <vt:lpstr>Optimum w sensie Pareto</vt:lpstr>
      <vt:lpstr>Efektywność w sensie Pareto</vt:lpstr>
      <vt:lpstr>II. Wszystko co złożone można rozłożyć na szereg prostszych zadań</vt:lpstr>
      <vt:lpstr>3. Koncentracja na ryzykach</vt:lpstr>
      <vt:lpstr>4. Pomysł jest niczym bez konkretów</vt:lpstr>
      <vt:lpstr>5. Doprecyzowane zadania, zakres i czas wykonania </vt:lpstr>
      <vt:lpstr>6. Odróżnianie rozwiązania od celu</vt:lpstr>
      <vt:lpstr>7. Poszukiwanie przyczyn problemu, a nie sposobów jego naprawy </vt:lpstr>
      <vt:lpstr>8. Check listy</vt:lpstr>
      <vt:lpstr>9. Metoda Kanban</vt:lpstr>
      <vt:lpstr>HARMONOGRAM PROJEKTU</vt:lpstr>
      <vt:lpstr>Tworzenie harmonogramu zadań</vt:lpstr>
      <vt:lpstr>Diagram Gantta</vt:lpstr>
      <vt:lpstr>Wykres Gantta</vt:lpstr>
      <vt:lpstr>Zależności pomiędzy zadaniami w wykresie Gantta</vt:lpstr>
      <vt:lpstr>Etapy sporządzenia diagramu Gantta</vt:lpstr>
      <vt:lpstr>Prezentacja programu PowerPoint</vt:lpstr>
      <vt:lpstr>Prezentacja programu PowerPoint</vt:lpstr>
      <vt:lpstr>Prezentacja programu PowerPoint</vt:lpstr>
      <vt:lpstr>Przykład tworzenia wykresu GANTTA</vt:lpstr>
      <vt:lpstr>Tworzenie wykresu Gantta</vt:lpstr>
      <vt:lpstr>Tworzenie wykresu Gantta</vt:lpstr>
      <vt:lpstr>WBS - struktura działań  ( Work Break-Down Structure)</vt:lpstr>
      <vt:lpstr>WBS JEST…</vt:lpstr>
      <vt:lpstr>PODEJŚCIA DO TWORZENIA  STRUKTURY PODZIAŁU PRAC</vt:lpstr>
      <vt:lpstr>Metody tworzenia WBS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METODA PERT</vt:lpstr>
      <vt:lpstr>CPM vs. PERT</vt:lpstr>
      <vt:lpstr>SIEĆ PERT</vt:lpstr>
      <vt:lpstr>SIEĆ PERT</vt:lpstr>
      <vt:lpstr>Tworzenie diagramu sieciowego PERT</vt:lpstr>
      <vt:lpstr>Określanie czasu trwania zadań</vt:lpstr>
      <vt:lpstr>Rozwiązywanie sieci zadań  metodą PERT</vt:lpstr>
      <vt:lpstr>Pierwszy etap - analiza "do przodu"</vt:lpstr>
      <vt:lpstr>Drugi etap - analiza "wstecz"</vt:lpstr>
      <vt:lpstr>TECHNIKA OCENY I KONTROLI DZIAŁANIA – PERT</vt:lpstr>
      <vt:lpstr>Ścieżka krytyczna</vt:lpstr>
      <vt:lpstr>Prezentacja programu PowerPoint</vt:lpstr>
      <vt:lpstr>CPM: Critical Path Method </vt:lpstr>
      <vt:lpstr>METODA ŚCIEŻKI KRYTYCZNEJ – CPM</vt:lpstr>
      <vt:lpstr>Prezentacja programu PowerPoint</vt:lpstr>
      <vt:lpstr>Prezentacja programu PowerPoint</vt:lpstr>
      <vt:lpstr>Prezentacja programu PowerPoint</vt:lpstr>
      <vt:lpstr>CPM – metoda deterministyczna</vt:lpstr>
      <vt:lpstr>PERT – metoda probabilistyczna</vt:lpstr>
      <vt:lpstr>METODA PERT</vt:lpstr>
      <vt:lpstr>PLANOWANIE ZASOBÓW</vt:lpstr>
      <vt:lpstr>PLANOWANIE ZASOBÓW</vt:lpstr>
      <vt:lpstr>ETAPY PLANOWANIA ZASOBÓW</vt:lpstr>
      <vt:lpstr>ETAPY PLANOWANIA ZASOBÓW</vt:lpstr>
      <vt:lpstr>ETAPY PLANOWANIA ZASOBÓW</vt:lpstr>
      <vt:lpstr>ETAPY PLANOWANIA ZASOBÓW</vt:lpstr>
      <vt:lpstr>ETAPY PLANOWANIA ZASOBÓW</vt:lpstr>
      <vt:lpstr>MACIERZ RACI / RASCI</vt:lpstr>
      <vt:lpstr>Korzyści z zastosowania RACI</vt:lpstr>
      <vt:lpstr>Prezentacja programu PowerPoint</vt:lpstr>
      <vt:lpstr>Przykład: projekt budowy strony internetowej</vt:lpstr>
      <vt:lpstr>KROK 1 Planowanie kalendarza zasobów (fragment)</vt:lpstr>
      <vt:lpstr>KROK 2: Weryfikacja przeciążeń</vt:lpstr>
      <vt:lpstr>Wnioski i optymalizacje</vt:lpstr>
      <vt:lpstr>Prezentacja programu PowerPoint</vt:lpstr>
      <vt:lpstr>Prezentacja programu PowerPoint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CZASEM  W PROJEKCIE</dc:title>
  <dc:creator>Agnieszka Gierczycka-Bednarek</dc:creator>
  <cp:lastModifiedBy>Agnieszka Gierczycka</cp:lastModifiedBy>
  <cp:revision>79</cp:revision>
  <dcterms:created xsi:type="dcterms:W3CDTF">2019-12-01T04:38:26Z</dcterms:created>
  <dcterms:modified xsi:type="dcterms:W3CDTF">2025-12-16T14:53:10Z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0x010100ABD1A13CC3892747B353EE973F0DA004</vt:lpwstr>
  </property>
</Properties>
</file>